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Lst>
  <p:sldSz cx="7559675" cy="10439400"/>
  <p:notesSz cx="6858000" cy="9144000"/>
  <p:embeddedFontLst>
    <p:embeddedFont>
      <p:font typeface="Helvetica Neue Light" panose="020B0604020202020204" charset="0"/>
      <p:regular r:id="rId15"/>
      <p:bold r:id="rId16"/>
      <p:italic r:id="rId17"/>
      <p:boldItalic r:id="rId18"/>
    </p:embeddedFont>
    <p:embeddedFont>
      <p:font typeface="Nunito" pitchFamily="2" charset="0"/>
      <p:regular r:id="rId19"/>
      <p:bold r:id="rId20"/>
      <p:italic r:id="rId21"/>
      <p:boldItalic r:id="rId22"/>
    </p:embeddedFont>
    <p:embeddedFont>
      <p:font typeface="Nunito Sans" pitchFamily="2" charset="0"/>
      <p:regular r:id="rId23"/>
      <p:bold r:id="rId24"/>
      <p:italic r:id="rId25"/>
      <p:boldItalic r:id="rId26"/>
    </p:embeddedFont>
    <p:embeddedFont>
      <p:font typeface="Nunito Sans Black" pitchFamily="2" charset="0"/>
      <p:bold r:id="rId27"/>
      <p:boldItalic r:id="rId28"/>
    </p:embeddedFont>
    <p:embeddedFont>
      <p:font typeface="Roboto" panose="02000000000000000000" pitchFamily="2" charset="0"/>
      <p:regular r:id="rId29"/>
      <p:bold r:id="rId30"/>
      <p:italic r:id="rId31"/>
      <p:boldItalic r:id="rId32"/>
    </p:embeddedFont>
    <p:embeddedFont>
      <p:font typeface="Roboto Light" panose="02000000000000000000" pitchFamily="2" charset="0"/>
      <p:regular r:id="rId33"/>
      <p:bold r:id="rId34"/>
      <p:italic r:id="rId35"/>
      <p:boldItalic r:id="rId36"/>
    </p:embeddedFont>
    <p:embeddedFont>
      <p:font typeface="Roboto Medium"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57AB1-C3F5-45FA-A1FE-F92C1D913579}" v="4" dt="2024-07-04T07:04:01.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31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font" Target="fonts/font26.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46" Type="http://schemas.microsoft.com/office/2015/10/relationships/revisionInfo" Target="revisionInfo.xml"/><Relationship Id="rId20" Type="http://schemas.openxmlformats.org/officeDocument/2006/relationships/font" Target="fonts/font6.fntdata"/><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ZAAROUR" userId="e1edd7b1-4951-4179-acca-7cf2beeb03b6" providerId="ADAL" clId="{A6E57AB1-C3F5-45FA-A1FE-F92C1D913579}"/>
    <pc:docChg chg="undo custSel addSld modSld sldOrd">
      <pc:chgData name="Cynthia ZAAROUR" userId="e1edd7b1-4951-4179-acca-7cf2beeb03b6" providerId="ADAL" clId="{A6E57AB1-C3F5-45FA-A1FE-F92C1D913579}" dt="2024-07-04T07:49:23.442" v="1418" actId="20577"/>
      <pc:docMkLst>
        <pc:docMk/>
      </pc:docMkLst>
      <pc:sldChg chg="modSp mod">
        <pc:chgData name="Cynthia ZAAROUR" userId="e1edd7b1-4951-4179-acca-7cf2beeb03b6" providerId="ADAL" clId="{A6E57AB1-C3F5-45FA-A1FE-F92C1D913579}" dt="2024-06-13T07:55:33.528" v="161" actId="20577"/>
        <pc:sldMkLst>
          <pc:docMk/>
          <pc:sldMk cId="0" sldId="262"/>
        </pc:sldMkLst>
        <pc:spChg chg="mod">
          <ac:chgData name="Cynthia ZAAROUR" userId="e1edd7b1-4951-4179-acca-7cf2beeb03b6" providerId="ADAL" clId="{A6E57AB1-C3F5-45FA-A1FE-F92C1D913579}" dt="2024-06-13T07:55:33.528" v="161" actId="20577"/>
          <ac:spMkLst>
            <pc:docMk/>
            <pc:sldMk cId="0" sldId="262"/>
            <ac:spMk id="245" creationId="{00000000-0000-0000-0000-000000000000}"/>
          </ac:spMkLst>
        </pc:spChg>
      </pc:sldChg>
      <pc:sldChg chg="modSp mod ord modNotes">
        <pc:chgData name="Cynthia ZAAROUR" userId="e1edd7b1-4951-4179-acca-7cf2beeb03b6" providerId="ADAL" clId="{A6E57AB1-C3F5-45FA-A1FE-F92C1D913579}" dt="2024-07-04T07:49:18.561" v="1417" actId="20577"/>
        <pc:sldMkLst>
          <pc:docMk/>
          <pc:sldMk cId="0" sldId="264"/>
        </pc:sldMkLst>
        <pc:spChg chg="mod">
          <ac:chgData name="Cynthia ZAAROUR" userId="e1edd7b1-4951-4179-acca-7cf2beeb03b6" providerId="ADAL" clId="{A6E57AB1-C3F5-45FA-A1FE-F92C1D913579}" dt="2024-07-04T07:49:18.561" v="1417" actId="20577"/>
          <ac:spMkLst>
            <pc:docMk/>
            <pc:sldMk cId="0" sldId="264"/>
            <ac:spMk id="283" creationId="{00000000-0000-0000-0000-000000000000}"/>
          </ac:spMkLst>
        </pc:spChg>
        <pc:spChg chg="mod">
          <ac:chgData name="Cynthia ZAAROUR" userId="e1edd7b1-4951-4179-acca-7cf2beeb03b6" providerId="ADAL" clId="{A6E57AB1-C3F5-45FA-A1FE-F92C1D913579}" dt="2024-07-04T07:49:15.594" v="1416" actId="20577"/>
          <ac:spMkLst>
            <pc:docMk/>
            <pc:sldMk cId="0" sldId="264"/>
            <ac:spMk id="288" creationId="{00000000-0000-0000-0000-000000000000}"/>
          </ac:spMkLst>
        </pc:spChg>
        <pc:picChg chg="mod">
          <ac:chgData name="Cynthia ZAAROUR" userId="e1edd7b1-4951-4179-acca-7cf2beeb03b6" providerId="ADAL" clId="{A6E57AB1-C3F5-45FA-A1FE-F92C1D913579}" dt="2024-07-04T07:36:55.655" v="767" actId="1076"/>
          <ac:picMkLst>
            <pc:docMk/>
            <pc:sldMk cId="0" sldId="264"/>
            <ac:picMk id="289" creationId="{00000000-0000-0000-0000-000000000000}"/>
          </ac:picMkLst>
        </pc:picChg>
        <pc:picChg chg="mod">
          <ac:chgData name="Cynthia ZAAROUR" userId="e1edd7b1-4951-4179-acca-7cf2beeb03b6" providerId="ADAL" clId="{A6E57AB1-C3F5-45FA-A1FE-F92C1D913579}" dt="2024-07-04T07:37:00" v="768" actId="1076"/>
          <ac:picMkLst>
            <pc:docMk/>
            <pc:sldMk cId="0" sldId="264"/>
            <ac:picMk id="290" creationId="{00000000-0000-0000-0000-000000000000}"/>
          </ac:picMkLst>
        </pc:picChg>
        <pc:picChg chg="mod">
          <ac:chgData name="Cynthia ZAAROUR" userId="e1edd7b1-4951-4179-acca-7cf2beeb03b6" providerId="ADAL" clId="{A6E57AB1-C3F5-45FA-A1FE-F92C1D913579}" dt="2024-07-04T07:37:05.233" v="769" actId="1076"/>
          <ac:picMkLst>
            <pc:docMk/>
            <pc:sldMk cId="0" sldId="264"/>
            <ac:picMk id="292" creationId="{00000000-0000-0000-0000-000000000000}"/>
          </ac:picMkLst>
        </pc:picChg>
      </pc:sldChg>
      <pc:sldChg chg="delSp modSp mod">
        <pc:chgData name="Cynthia ZAAROUR" userId="e1edd7b1-4951-4179-acca-7cf2beeb03b6" providerId="ADAL" clId="{A6E57AB1-C3F5-45FA-A1FE-F92C1D913579}" dt="2024-06-28T10:07:34.659" v="454" actId="20577"/>
        <pc:sldMkLst>
          <pc:docMk/>
          <pc:sldMk cId="0" sldId="266"/>
        </pc:sldMkLst>
        <pc:spChg chg="mod">
          <ac:chgData name="Cynthia ZAAROUR" userId="e1edd7b1-4951-4179-acca-7cf2beeb03b6" providerId="ADAL" clId="{A6E57AB1-C3F5-45FA-A1FE-F92C1D913579}" dt="2024-06-18T18:25:00.428" v="390" actId="20577"/>
          <ac:spMkLst>
            <pc:docMk/>
            <pc:sldMk cId="0" sldId="266"/>
            <ac:spMk id="316" creationId="{00000000-0000-0000-0000-000000000000}"/>
          </ac:spMkLst>
        </pc:spChg>
        <pc:spChg chg="mod">
          <ac:chgData name="Cynthia ZAAROUR" userId="e1edd7b1-4951-4179-acca-7cf2beeb03b6" providerId="ADAL" clId="{A6E57AB1-C3F5-45FA-A1FE-F92C1D913579}" dt="2024-06-28T10:07:34.659" v="454" actId="20577"/>
          <ac:spMkLst>
            <pc:docMk/>
            <pc:sldMk cId="0" sldId="266"/>
            <ac:spMk id="321" creationId="{00000000-0000-0000-0000-000000000000}"/>
          </ac:spMkLst>
        </pc:spChg>
        <pc:picChg chg="del mod">
          <ac:chgData name="Cynthia ZAAROUR" userId="e1edd7b1-4951-4179-acca-7cf2beeb03b6" providerId="ADAL" clId="{A6E57AB1-C3F5-45FA-A1FE-F92C1D913579}" dt="2024-06-18T18:23:43.613" v="164" actId="478"/>
          <ac:picMkLst>
            <pc:docMk/>
            <pc:sldMk cId="0" sldId="266"/>
            <ac:picMk id="324" creationId="{00000000-0000-0000-0000-000000000000}"/>
          </ac:picMkLst>
        </pc:picChg>
      </pc:sldChg>
      <pc:sldChg chg="delSp modSp add mod">
        <pc:chgData name="Cynthia ZAAROUR" userId="e1edd7b1-4951-4179-acca-7cf2beeb03b6" providerId="ADAL" clId="{A6E57AB1-C3F5-45FA-A1FE-F92C1D913579}" dt="2024-07-04T07:49:23.442" v="1418" actId="20577"/>
        <pc:sldMkLst>
          <pc:docMk/>
          <pc:sldMk cId="1088825735" sldId="267"/>
        </pc:sldMkLst>
        <pc:spChg chg="mod">
          <ac:chgData name="Cynthia ZAAROUR" userId="e1edd7b1-4951-4179-acca-7cf2beeb03b6" providerId="ADAL" clId="{A6E57AB1-C3F5-45FA-A1FE-F92C1D913579}" dt="2024-07-04T07:04:14.115" v="456" actId="6549"/>
          <ac:spMkLst>
            <pc:docMk/>
            <pc:sldMk cId="1088825735" sldId="267"/>
            <ac:spMk id="283" creationId="{00000000-0000-0000-0000-000000000000}"/>
          </ac:spMkLst>
        </pc:spChg>
        <pc:spChg chg="mod">
          <ac:chgData name="Cynthia ZAAROUR" userId="e1edd7b1-4951-4179-acca-7cf2beeb03b6" providerId="ADAL" clId="{A6E57AB1-C3F5-45FA-A1FE-F92C1D913579}" dt="2024-07-04T07:48:33.222" v="1411" actId="20577"/>
          <ac:spMkLst>
            <pc:docMk/>
            <pc:sldMk cId="1088825735" sldId="267"/>
            <ac:spMk id="286" creationId="{00000000-0000-0000-0000-000000000000}"/>
          </ac:spMkLst>
        </pc:spChg>
        <pc:spChg chg="mod">
          <ac:chgData name="Cynthia ZAAROUR" userId="e1edd7b1-4951-4179-acca-7cf2beeb03b6" providerId="ADAL" clId="{A6E57AB1-C3F5-45FA-A1FE-F92C1D913579}" dt="2024-07-04T07:49:23.442" v="1418" actId="20577"/>
          <ac:spMkLst>
            <pc:docMk/>
            <pc:sldMk cId="1088825735" sldId="267"/>
            <ac:spMk id="288" creationId="{00000000-0000-0000-0000-000000000000}"/>
          </ac:spMkLst>
        </pc:spChg>
        <pc:grpChg chg="del">
          <ac:chgData name="Cynthia ZAAROUR" userId="e1edd7b1-4951-4179-acca-7cf2beeb03b6" providerId="ADAL" clId="{A6E57AB1-C3F5-45FA-A1FE-F92C1D913579}" dt="2024-07-04T07:04:16.426" v="457" actId="478"/>
          <ac:grpSpMkLst>
            <pc:docMk/>
            <pc:sldMk cId="1088825735" sldId="267"/>
            <ac:grpSpMk id="279" creationId="{00000000-0000-0000-0000-000000000000}"/>
          </ac:grpSpMkLst>
        </pc:grpChg>
        <pc:grpChg chg="mod">
          <ac:chgData name="Cynthia ZAAROUR" userId="e1edd7b1-4951-4179-acca-7cf2beeb03b6" providerId="ADAL" clId="{A6E57AB1-C3F5-45FA-A1FE-F92C1D913579}" dt="2024-07-04T07:49:04.329" v="1413" actId="1076"/>
          <ac:grpSpMkLst>
            <pc:docMk/>
            <pc:sldMk cId="1088825735" sldId="267"/>
            <ac:grpSpMk id="284" creationId="{00000000-0000-0000-0000-000000000000}"/>
          </ac:grpSpMkLst>
        </pc:grpChg>
        <pc:picChg chg="mod">
          <ac:chgData name="Cynthia ZAAROUR" userId="e1edd7b1-4951-4179-acca-7cf2beeb03b6" providerId="ADAL" clId="{A6E57AB1-C3F5-45FA-A1FE-F92C1D913579}" dt="2024-07-04T07:49:04.329" v="1413" actId="1076"/>
          <ac:picMkLst>
            <pc:docMk/>
            <pc:sldMk cId="1088825735" sldId="267"/>
            <ac:picMk id="289" creationId="{00000000-0000-0000-0000-000000000000}"/>
          </ac:picMkLst>
        </pc:picChg>
        <pc:picChg chg="del">
          <ac:chgData name="Cynthia ZAAROUR" userId="e1edd7b1-4951-4179-acca-7cf2beeb03b6" providerId="ADAL" clId="{A6E57AB1-C3F5-45FA-A1FE-F92C1D913579}" dt="2024-07-04T07:04:19.296" v="458" actId="478"/>
          <ac:picMkLst>
            <pc:docMk/>
            <pc:sldMk cId="1088825735" sldId="267"/>
            <ac:picMk id="290" creationId="{00000000-0000-0000-0000-000000000000}"/>
          </ac:picMkLst>
        </pc:picChg>
        <pc:picChg chg="mod">
          <ac:chgData name="Cynthia ZAAROUR" userId="e1edd7b1-4951-4179-acca-7cf2beeb03b6" providerId="ADAL" clId="{A6E57AB1-C3F5-45FA-A1FE-F92C1D913579}" dt="2024-07-04T07:49:04.329" v="1413" actId="1076"/>
          <ac:picMkLst>
            <pc:docMk/>
            <pc:sldMk cId="1088825735" sldId="267"/>
            <ac:picMk id="291" creationId="{00000000-0000-0000-0000-000000000000}"/>
          </ac:picMkLst>
        </pc:picChg>
        <pc:picChg chg="del">
          <ac:chgData name="Cynthia ZAAROUR" userId="e1edd7b1-4951-4179-acca-7cf2beeb03b6" providerId="ADAL" clId="{A6E57AB1-C3F5-45FA-A1FE-F92C1D913579}" dt="2024-07-04T07:04:19.296" v="458" actId="478"/>
          <ac:picMkLst>
            <pc:docMk/>
            <pc:sldMk cId="1088825735" sldId="267"/>
            <ac:picMk id="29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87788" y="685800"/>
            <a:ext cx="2483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2f0f99a44_0_362:notes"/>
          <p:cNvSpPr>
            <a:spLocks noGrp="1" noRot="1" noChangeAspect="1"/>
          </p:cNvSpPr>
          <p:nvPr>
            <p:ph type="sldImg" idx="2"/>
          </p:nvPr>
        </p:nvSpPr>
        <p:spPr>
          <a:xfrm>
            <a:off x="2187788" y="685800"/>
            <a:ext cx="2483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2f0f99a44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aed718b2ea_1_248: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aed718b2ea_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995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8a19694ed_0_34:notes"/>
          <p:cNvSpPr>
            <a:spLocks noGrp="1" noRot="1" noChangeAspect="1"/>
          </p:cNvSpPr>
          <p:nvPr>
            <p:ph type="sldImg" idx="2"/>
          </p:nvPr>
        </p:nvSpPr>
        <p:spPr>
          <a:xfrm>
            <a:off x="2187788" y="685800"/>
            <a:ext cx="2483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8a19694e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1109209e8_0_150: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51109209e8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9975e498f_0_5:notes"/>
          <p:cNvSpPr>
            <a:spLocks noGrp="1" noRot="1" noChangeAspect="1"/>
          </p:cNvSpPr>
          <p:nvPr>
            <p:ph type="sldImg" idx="2"/>
          </p:nvPr>
        </p:nvSpPr>
        <p:spPr>
          <a:xfrm>
            <a:off x="2187775" y="685800"/>
            <a:ext cx="2483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9975e498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rgbClr val="333333"/>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aed718b2ea_1_6:notes"/>
          <p:cNvSpPr>
            <a:spLocks noGrp="1" noRot="1" noChangeAspect="1"/>
          </p:cNvSpPr>
          <p:nvPr>
            <p:ph type="sldImg" idx="2"/>
          </p:nvPr>
        </p:nvSpPr>
        <p:spPr>
          <a:xfrm>
            <a:off x="2187788" y="685800"/>
            <a:ext cx="2483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aed718b2ea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aed718b2ea_1_81:notes"/>
          <p:cNvSpPr>
            <a:spLocks noGrp="1" noRot="1" noChangeAspect="1"/>
          </p:cNvSpPr>
          <p:nvPr>
            <p:ph type="sldImg" idx="2"/>
          </p:nvPr>
        </p:nvSpPr>
        <p:spPr>
          <a:xfrm>
            <a:off x="2187788" y="685800"/>
            <a:ext cx="2483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aed718b2ea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1109209e8_0_10:notes"/>
          <p:cNvSpPr>
            <a:spLocks noGrp="1" noRot="1" noChangeAspect="1"/>
          </p:cNvSpPr>
          <p:nvPr>
            <p:ph type="sldImg" idx="2"/>
          </p:nvPr>
        </p:nvSpPr>
        <p:spPr>
          <a:xfrm>
            <a:off x="2187788" y="685800"/>
            <a:ext cx="2483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1109209e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10f9edb0b_0_5:notes"/>
          <p:cNvSpPr>
            <a:spLocks noGrp="1" noRot="1" noChangeAspect="1"/>
          </p:cNvSpPr>
          <p:nvPr>
            <p:ph type="sldImg" idx="2"/>
          </p:nvPr>
        </p:nvSpPr>
        <p:spPr>
          <a:xfrm>
            <a:off x="2187788" y="685800"/>
            <a:ext cx="2483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10f9edb0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1109209e8_0_85: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1109209e8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4ba141ecf_0_5:notes"/>
          <p:cNvSpPr>
            <a:spLocks noGrp="1" noRot="1" noChangeAspect="1"/>
          </p:cNvSpPr>
          <p:nvPr>
            <p:ph type="sldImg" idx="2"/>
          </p:nvPr>
        </p:nvSpPr>
        <p:spPr>
          <a:xfrm>
            <a:off x="2187775" y="685800"/>
            <a:ext cx="2483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54ba141ec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4/30</a:t>
            </a:r>
            <a:endParaRPr/>
          </a:p>
          <a:p>
            <a:pPr marL="0" lvl="0" indent="0" algn="l" rtl="0">
              <a:spcBef>
                <a:spcPts val="0"/>
              </a:spcBef>
              <a:spcAft>
                <a:spcPts val="0"/>
              </a:spcAft>
              <a:buNone/>
            </a:pPr>
            <a:endParaRPr/>
          </a:p>
          <a:p>
            <a:pPr marL="0" lvl="0" indent="0" algn="l" rtl="0">
              <a:spcBef>
                <a:spcPts val="0"/>
              </a:spcBef>
              <a:spcAft>
                <a:spcPts val="0"/>
              </a:spcAft>
              <a:buNone/>
            </a:pPr>
            <a:r>
              <a:rPr lang="fr"/>
              <a:t>En attente de pictos...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aed718b2ea_1_248: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aed718b2ea_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11298"/>
            <a:ext cx="7044600" cy="4166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752555"/>
            <a:ext cx="7044600" cy="1608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45153"/>
            <a:ext cx="7044600" cy="3985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398217"/>
            <a:ext cx="7044600" cy="2640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erge">
  <p:cSld name="Vierge">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3707771" y="9956667"/>
            <a:ext cx="140700" cy="3576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fr"/>
              <a:t>‹N°›</a:t>
            </a:fld>
            <a:endParaRPr sz="1000">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ide 1">
  <p:cSld name="TITLE_AND_BODY_1">
    <p:spTree>
      <p:nvGrpSpPr>
        <p:cNvPr id="1" name="Shape 52"/>
        <p:cNvGrpSpPr/>
        <p:nvPr/>
      </p:nvGrpSpPr>
      <p:grpSpPr>
        <a:xfrm>
          <a:off x="0" y="0"/>
          <a:ext cx="0" cy="0"/>
          <a:chOff x="0" y="0"/>
          <a:chExt cx="0" cy="0"/>
        </a:xfrm>
      </p:grpSpPr>
      <p:sp>
        <p:nvSpPr>
          <p:cNvPr id="53" name="Google Shape;53;p14"/>
          <p:cNvSpPr txBox="1">
            <a:spLocks noGrp="1"/>
          </p:cNvSpPr>
          <p:nvPr>
            <p:ph type="sldNum" idx="12"/>
          </p:nvPr>
        </p:nvSpPr>
        <p:spPr>
          <a:xfrm>
            <a:off x="6175110" y="9744511"/>
            <a:ext cx="156300" cy="4197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sz="1000">
              <a:solidFill>
                <a:schemeClr val="dk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 2">
  <p:cSld name="Vide">
    <p:spTree>
      <p:nvGrpSpPr>
        <p:cNvPr id="1" name="Shape 54"/>
        <p:cNvGrpSpPr/>
        <p:nvPr/>
      </p:nvGrpSpPr>
      <p:grpSpPr>
        <a:xfrm>
          <a:off x="0" y="0"/>
          <a:ext cx="0" cy="0"/>
          <a:chOff x="0" y="0"/>
          <a:chExt cx="0" cy="0"/>
        </a:xfrm>
      </p:grpSpPr>
      <p:sp>
        <p:nvSpPr>
          <p:cNvPr id="55" name="Google Shape;55;p15"/>
          <p:cNvSpPr txBox="1">
            <a:spLocks noGrp="1"/>
          </p:cNvSpPr>
          <p:nvPr>
            <p:ph type="sldNum" idx="12"/>
          </p:nvPr>
        </p:nvSpPr>
        <p:spPr>
          <a:xfrm>
            <a:off x="6175110" y="9744514"/>
            <a:ext cx="156300" cy="4197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sz="1000">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apositive de titre 1">
  <p:cSld name="TITLE_1">
    <p:spTree>
      <p:nvGrpSpPr>
        <p:cNvPr id="1" name="Shape 56"/>
        <p:cNvGrpSpPr/>
        <p:nvPr/>
      </p:nvGrpSpPr>
      <p:grpSpPr>
        <a:xfrm>
          <a:off x="0" y="0"/>
          <a:ext cx="0" cy="0"/>
          <a:chOff x="0" y="0"/>
          <a:chExt cx="0" cy="0"/>
        </a:xfrm>
      </p:grpSpPr>
      <p:sp>
        <p:nvSpPr>
          <p:cNvPr id="57" name="Google Shape;57;p16"/>
          <p:cNvSpPr txBox="1">
            <a:spLocks noGrp="1"/>
          </p:cNvSpPr>
          <p:nvPr>
            <p:ph type="title"/>
          </p:nvPr>
        </p:nvSpPr>
        <p:spPr>
          <a:xfrm>
            <a:off x="1370250" y="3243167"/>
            <a:ext cx="4819500" cy="22377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9pPr>
          </a:lstStyle>
          <a:p>
            <a:endParaRPr/>
          </a:p>
        </p:txBody>
      </p:sp>
      <p:sp>
        <p:nvSpPr>
          <p:cNvPr id="58" name="Google Shape;58;p16"/>
          <p:cNvSpPr txBox="1">
            <a:spLocks noGrp="1"/>
          </p:cNvSpPr>
          <p:nvPr>
            <p:ph type="body" idx="1"/>
          </p:nvPr>
        </p:nvSpPr>
        <p:spPr>
          <a:xfrm>
            <a:off x="1795500" y="5916000"/>
            <a:ext cx="3969000" cy="26685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500"/>
              </a:spcBef>
              <a:spcAft>
                <a:spcPts val="0"/>
              </a:spcAft>
              <a:buClr>
                <a:srgbClr val="000000"/>
              </a:buClr>
              <a:buSzPts val="1800"/>
              <a:buFont typeface="Arial"/>
              <a:buNone/>
              <a:defRPr sz="1100" b="0" i="0" u="none" strike="noStrike" cap="none">
                <a:solidFill>
                  <a:srgbClr val="000000"/>
                </a:solidFill>
                <a:latin typeface="Arial"/>
                <a:ea typeface="Arial"/>
                <a:cs typeface="Arial"/>
                <a:sym typeface="Arial"/>
              </a:defRPr>
            </a:lvl1pPr>
            <a:lvl2pPr marL="914400" marR="0" lvl="1" indent="-228600" algn="ctr" rtl="0">
              <a:lnSpc>
                <a:spcPct val="100000"/>
              </a:lnSpc>
              <a:spcBef>
                <a:spcPts val="5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2pPr>
            <a:lvl3pPr marL="1371600" marR="0" lvl="2" indent="-228600" algn="ctr" rtl="0">
              <a:lnSpc>
                <a:spcPct val="100000"/>
              </a:lnSpc>
              <a:spcBef>
                <a:spcPts val="5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3pPr>
            <a:lvl4pPr marL="1828800" marR="0" lvl="3" indent="-228600" algn="ctr" rtl="0">
              <a:lnSpc>
                <a:spcPct val="100000"/>
              </a:lnSpc>
              <a:spcBef>
                <a:spcPts val="5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4pPr>
            <a:lvl5pPr marL="2286000" marR="0" lvl="4" indent="-228600" algn="ctr" rtl="0">
              <a:lnSpc>
                <a:spcPct val="100000"/>
              </a:lnSpc>
              <a:spcBef>
                <a:spcPts val="5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59" name="Google Shape;59;p16"/>
          <p:cNvSpPr txBox="1">
            <a:spLocks noGrp="1"/>
          </p:cNvSpPr>
          <p:nvPr>
            <p:ph type="sldNum" idx="12"/>
          </p:nvPr>
        </p:nvSpPr>
        <p:spPr>
          <a:xfrm>
            <a:off x="6175110" y="9744511"/>
            <a:ext cx="156300" cy="4197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sz="1000">
              <a:solidFill>
                <a:schemeClr val="dk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apositive de titre 2">
  <p:cSld name="Diapositive de titre">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1370250" y="3243167"/>
            <a:ext cx="4819500" cy="22377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9pPr>
          </a:lstStyle>
          <a:p>
            <a:endParaRPr/>
          </a:p>
        </p:txBody>
      </p:sp>
      <p:sp>
        <p:nvSpPr>
          <p:cNvPr id="62" name="Google Shape;62;p17"/>
          <p:cNvSpPr txBox="1">
            <a:spLocks noGrp="1"/>
          </p:cNvSpPr>
          <p:nvPr>
            <p:ph type="body" idx="1"/>
          </p:nvPr>
        </p:nvSpPr>
        <p:spPr>
          <a:xfrm>
            <a:off x="1795500" y="5916000"/>
            <a:ext cx="3969000" cy="26685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500"/>
              </a:spcBef>
              <a:spcAft>
                <a:spcPts val="0"/>
              </a:spcAft>
              <a:buClr>
                <a:srgbClr val="000000"/>
              </a:buClr>
              <a:buSzPts val="1800"/>
              <a:buFont typeface="Arial"/>
              <a:buNone/>
              <a:defRPr sz="1100" b="0" i="0" u="none" strike="noStrike" cap="none">
                <a:solidFill>
                  <a:srgbClr val="000000"/>
                </a:solidFill>
                <a:latin typeface="Arial"/>
                <a:ea typeface="Arial"/>
                <a:cs typeface="Arial"/>
                <a:sym typeface="Arial"/>
              </a:defRPr>
            </a:lvl1pPr>
            <a:lvl2pPr marL="914400" marR="0" lvl="1" indent="-228600" algn="ctr" rtl="0">
              <a:lnSpc>
                <a:spcPct val="100000"/>
              </a:lnSpc>
              <a:spcBef>
                <a:spcPts val="5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2pPr>
            <a:lvl3pPr marL="1371600" marR="0" lvl="2" indent="-228600" algn="ctr" rtl="0">
              <a:lnSpc>
                <a:spcPct val="100000"/>
              </a:lnSpc>
              <a:spcBef>
                <a:spcPts val="5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3pPr>
            <a:lvl4pPr marL="1828800" marR="0" lvl="3" indent="-228600" algn="ctr" rtl="0">
              <a:lnSpc>
                <a:spcPct val="100000"/>
              </a:lnSpc>
              <a:spcBef>
                <a:spcPts val="5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4pPr>
            <a:lvl5pPr marL="2286000" marR="0" lvl="4" indent="-228600" algn="ctr" rtl="0">
              <a:lnSpc>
                <a:spcPct val="100000"/>
              </a:lnSpc>
              <a:spcBef>
                <a:spcPts val="5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63" name="Google Shape;63;p17"/>
          <p:cNvSpPr txBox="1">
            <a:spLocks noGrp="1"/>
          </p:cNvSpPr>
          <p:nvPr>
            <p:ph type="sldNum" idx="12"/>
          </p:nvPr>
        </p:nvSpPr>
        <p:spPr>
          <a:xfrm>
            <a:off x="6175095" y="9744495"/>
            <a:ext cx="156600" cy="4197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sz="1000">
              <a:solidFill>
                <a:schemeClr val="dk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apositive de titre 3">
  <p:cSld name="TITLE_2">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1370250" y="3243167"/>
            <a:ext cx="4819500" cy="22377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2800"/>
              <a:buFont typeface="Arial"/>
              <a:buNone/>
              <a:defRPr sz="1100" b="0" i="0" u="none" strike="noStrike" cap="none">
                <a:solidFill>
                  <a:srgbClr val="000000"/>
                </a:solidFill>
                <a:latin typeface="Arial"/>
                <a:ea typeface="Arial"/>
                <a:cs typeface="Arial"/>
                <a:sym typeface="Arial"/>
              </a:defRPr>
            </a:lvl9pPr>
          </a:lstStyle>
          <a:p>
            <a:endParaRPr/>
          </a:p>
        </p:txBody>
      </p:sp>
      <p:sp>
        <p:nvSpPr>
          <p:cNvPr id="66" name="Google Shape;66;p18"/>
          <p:cNvSpPr txBox="1">
            <a:spLocks noGrp="1"/>
          </p:cNvSpPr>
          <p:nvPr>
            <p:ph type="body" idx="1"/>
          </p:nvPr>
        </p:nvSpPr>
        <p:spPr>
          <a:xfrm>
            <a:off x="1795500" y="5916000"/>
            <a:ext cx="3969000" cy="26685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500"/>
              </a:spcBef>
              <a:spcAft>
                <a:spcPts val="0"/>
              </a:spcAft>
              <a:buClr>
                <a:srgbClr val="000000"/>
              </a:buClr>
              <a:buSzPts val="1800"/>
              <a:buFont typeface="Arial"/>
              <a:buNone/>
              <a:defRPr sz="1100" b="0" i="0" u="none" strike="noStrike" cap="none">
                <a:solidFill>
                  <a:srgbClr val="000000"/>
                </a:solidFill>
                <a:latin typeface="Arial"/>
                <a:ea typeface="Arial"/>
                <a:cs typeface="Arial"/>
                <a:sym typeface="Arial"/>
              </a:defRPr>
            </a:lvl1pPr>
            <a:lvl2pPr marL="914400" marR="0" lvl="1" indent="-228600" algn="ctr" rtl="0">
              <a:lnSpc>
                <a:spcPct val="100000"/>
              </a:lnSpc>
              <a:spcBef>
                <a:spcPts val="5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2pPr>
            <a:lvl3pPr marL="1371600" marR="0" lvl="2" indent="-228600" algn="ctr" rtl="0">
              <a:lnSpc>
                <a:spcPct val="100000"/>
              </a:lnSpc>
              <a:spcBef>
                <a:spcPts val="5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3pPr>
            <a:lvl4pPr marL="1828800" marR="0" lvl="3" indent="-228600" algn="ctr" rtl="0">
              <a:lnSpc>
                <a:spcPct val="100000"/>
              </a:lnSpc>
              <a:spcBef>
                <a:spcPts val="5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4pPr>
            <a:lvl5pPr marL="2286000" marR="0" lvl="4" indent="-228600" algn="ctr" rtl="0">
              <a:lnSpc>
                <a:spcPct val="100000"/>
              </a:lnSpc>
              <a:spcBef>
                <a:spcPts val="5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67" name="Google Shape;67;p18"/>
          <p:cNvSpPr txBox="1">
            <a:spLocks noGrp="1"/>
          </p:cNvSpPr>
          <p:nvPr>
            <p:ph type="sldNum" idx="12"/>
          </p:nvPr>
        </p:nvSpPr>
        <p:spPr>
          <a:xfrm>
            <a:off x="6175095" y="9744493"/>
            <a:ext cx="156600" cy="4197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sz="1000">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365680"/>
            <a:ext cx="7044600" cy="1708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39232"/>
            <a:ext cx="7044600" cy="693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39232"/>
            <a:ext cx="3306900" cy="6934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995291" y="2339232"/>
            <a:ext cx="3306900" cy="6934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27727"/>
            <a:ext cx="2321700" cy="1533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20535"/>
            <a:ext cx="2321700" cy="6453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13690"/>
            <a:ext cx="5264700" cy="8303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03032"/>
            <a:ext cx="3344400" cy="30087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689531"/>
            <a:ext cx="3344400" cy="250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469689"/>
            <a:ext cx="3172200" cy="75000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586994"/>
            <a:ext cx="4959600" cy="1228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03288"/>
            <a:ext cx="7044600" cy="1162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39232"/>
            <a:ext cx="7044600" cy="693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465147"/>
            <a:ext cx="453600" cy="7989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tWaSRsdmE3c"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youtube.com/watch?v=tWaSRsdmE3c&amp;t=3s" TargetMode="Externa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cef.lb.beyrouth@auf.org" TargetMode="External"/><Relationship Id="rId4" Type="http://schemas.openxmlformats.org/officeDocument/2006/relationships/hyperlink" Target="https://forms.gle/UzGVHZk4muvDseDj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9" descr="hackeuses.jpg"/>
          <p:cNvPicPr preferRelativeResize="0"/>
          <p:nvPr/>
        </p:nvPicPr>
        <p:blipFill rotWithShape="1">
          <a:blip r:embed="rId3">
            <a:alphaModFix amt="18000"/>
          </a:blip>
          <a:srcRect t="14883" b="45086"/>
          <a:stretch/>
        </p:blipFill>
        <p:spPr>
          <a:xfrm>
            <a:off x="468600" y="3273565"/>
            <a:ext cx="6622800" cy="1997760"/>
          </a:xfrm>
          <a:prstGeom prst="rect">
            <a:avLst/>
          </a:prstGeom>
          <a:noFill/>
          <a:ln>
            <a:noFill/>
          </a:ln>
        </p:spPr>
      </p:pic>
      <p:sp>
        <p:nvSpPr>
          <p:cNvPr id="73" name="Google Shape;73;p19"/>
          <p:cNvSpPr txBox="1">
            <a:spLocks noGrp="1"/>
          </p:cNvSpPr>
          <p:nvPr>
            <p:ph type="ctrTitle"/>
          </p:nvPr>
        </p:nvSpPr>
        <p:spPr>
          <a:xfrm>
            <a:off x="257700" y="1305225"/>
            <a:ext cx="7044600" cy="116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fr" sz="6000">
                <a:solidFill>
                  <a:srgbClr val="CE0033"/>
                </a:solidFill>
                <a:latin typeface="Roboto"/>
                <a:ea typeface="Roboto"/>
                <a:cs typeface="Roboto"/>
                <a:sym typeface="Roboto"/>
              </a:rPr>
              <a:t>#Hackeuses</a:t>
            </a:r>
            <a:endParaRPr sz="6000">
              <a:solidFill>
                <a:srgbClr val="CE0033"/>
              </a:solidFill>
              <a:latin typeface="Roboto"/>
              <a:ea typeface="Roboto"/>
              <a:cs typeface="Roboto"/>
              <a:sym typeface="Roboto"/>
            </a:endParaRPr>
          </a:p>
        </p:txBody>
      </p:sp>
      <p:sp>
        <p:nvSpPr>
          <p:cNvPr id="74" name="Google Shape;74;p19"/>
          <p:cNvSpPr/>
          <p:nvPr/>
        </p:nvSpPr>
        <p:spPr>
          <a:xfrm>
            <a:off x="0" y="10182900"/>
            <a:ext cx="7560000" cy="2571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9"/>
          <p:cNvSpPr/>
          <p:nvPr/>
        </p:nvSpPr>
        <p:spPr>
          <a:xfrm>
            <a:off x="6778645" y="9753816"/>
            <a:ext cx="558000" cy="558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9"/>
          <p:cNvSpPr/>
          <p:nvPr/>
        </p:nvSpPr>
        <p:spPr>
          <a:xfrm>
            <a:off x="467225" y="5097438"/>
            <a:ext cx="6622800" cy="30504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9"/>
          <p:cNvSpPr txBox="1"/>
          <p:nvPr/>
        </p:nvSpPr>
        <p:spPr>
          <a:xfrm>
            <a:off x="468600" y="6240438"/>
            <a:ext cx="6622800" cy="244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sz="3000" dirty="0">
                <a:solidFill>
                  <a:schemeClr val="dk1"/>
                </a:solidFill>
                <a:latin typeface="Roboto"/>
                <a:ea typeface="Roboto"/>
                <a:cs typeface="Roboto"/>
                <a:sym typeface="Roboto"/>
              </a:rPr>
              <a:t>Un programme pour encourager les femmes à s’orienter vers les métiers techniques du numérique</a:t>
            </a:r>
            <a:br>
              <a:rPr lang="fr" sz="3000" dirty="0">
                <a:solidFill>
                  <a:schemeClr val="dk1"/>
                </a:solidFill>
                <a:latin typeface="Roboto"/>
                <a:ea typeface="Roboto"/>
                <a:cs typeface="Roboto"/>
                <a:sym typeface="Roboto"/>
              </a:rPr>
            </a:br>
            <a:endParaRPr sz="3000" dirty="0">
              <a:solidFill>
                <a:schemeClr val="dk1"/>
              </a:solidFill>
              <a:latin typeface="Roboto"/>
              <a:ea typeface="Roboto"/>
              <a:cs typeface="Roboto"/>
              <a:sym typeface="Roboto"/>
            </a:endParaRPr>
          </a:p>
          <a:p>
            <a:pPr marL="0" lvl="0" indent="0" algn="l" rtl="0">
              <a:spcBef>
                <a:spcPts val="0"/>
              </a:spcBef>
              <a:spcAft>
                <a:spcPts val="0"/>
              </a:spcAft>
              <a:buNone/>
            </a:pPr>
            <a:endParaRPr sz="2800" b="1" dirty="0">
              <a:solidFill>
                <a:schemeClr val="dk1"/>
              </a:solidFill>
              <a:latin typeface="Roboto"/>
              <a:ea typeface="Roboto"/>
              <a:cs typeface="Roboto"/>
              <a:sym typeface="Roboto"/>
            </a:endParaRPr>
          </a:p>
        </p:txBody>
      </p:sp>
      <p:sp>
        <p:nvSpPr>
          <p:cNvPr id="78" name="Google Shape;78;p19"/>
          <p:cNvSpPr/>
          <p:nvPr/>
        </p:nvSpPr>
        <p:spPr>
          <a:xfrm>
            <a:off x="467225" y="5228325"/>
            <a:ext cx="6622800" cy="7023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9"/>
          <p:cNvSpPr txBox="1"/>
          <p:nvPr/>
        </p:nvSpPr>
        <p:spPr>
          <a:xfrm>
            <a:off x="485100" y="5249850"/>
            <a:ext cx="6622800" cy="71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2600" b="1">
                <a:solidFill>
                  <a:srgbClr val="FFFFFF"/>
                </a:solidFill>
                <a:latin typeface="Roboto"/>
                <a:ea typeface="Roboto"/>
                <a:cs typeface="Roboto"/>
                <a:sym typeface="Roboto"/>
              </a:rPr>
              <a:t>#In women we trust #CodeHasNoGender</a:t>
            </a:r>
            <a:br>
              <a:rPr lang="fr" sz="3000" b="1">
                <a:solidFill>
                  <a:srgbClr val="FFFFFF"/>
                </a:solidFill>
                <a:latin typeface="Roboto"/>
                <a:ea typeface="Roboto"/>
                <a:cs typeface="Roboto"/>
                <a:sym typeface="Roboto"/>
              </a:rPr>
            </a:br>
            <a:endParaRPr sz="3000" b="1">
              <a:solidFill>
                <a:srgbClr val="FFFFFF"/>
              </a:solidFill>
              <a:latin typeface="Roboto"/>
              <a:ea typeface="Roboto"/>
              <a:cs typeface="Roboto"/>
              <a:sym typeface="Roboto"/>
            </a:endParaRPr>
          </a:p>
        </p:txBody>
      </p:sp>
      <p:pic>
        <p:nvPicPr>
          <p:cNvPr id="80" name="Google Shape;80;p19" descr="142326-Simplon-logo-simplon.co_.png"/>
          <p:cNvPicPr preferRelativeResize="0"/>
          <p:nvPr/>
        </p:nvPicPr>
        <p:blipFill rotWithShape="1">
          <a:blip r:embed="rId4">
            <a:alphaModFix/>
          </a:blip>
          <a:srcRect l="-1884" b="-1884"/>
          <a:stretch/>
        </p:blipFill>
        <p:spPr>
          <a:xfrm>
            <a:off x="3045115" y="420262"/>
            <a:ext cx="1467028" cy="446374"/>
          </a:xfrm>
          <a:prstGeom prst="rect">
            <a:avLst/>
          </a:prstGeom>
          <a:noFill/>
          <a:ln>
            <a:noFill/>
          </a:ln>
        </p:spPr>
      </p:pic>
      <p:cxnSp>
        <p:nvCxnSpPr>
          <p:cNvPr id="81" name="Google Shape;81;p19"/>
          <p:cNvCxnSpPr/>
          <p:nvPr/>
        </p:nvCxnSpPr>
        <p:spPr>
          <a:xfrm>
            <a:off x="766275" y="1079600"/>
            <a:ext cx="6063900" cy="0"/>
          </a:xfrm>
          <a:prstGeom prst="straightConnector1">
            <a:avLst/>
          </a:prstGeom>
          <a:noFill/>
          <a:ln w="9525" cap="flat" cmpd="sng">
            <a:solidFill>
              <a:srgbClr val="EB1E54"/>
            </a:solidFill>
            <a:prstDash val="solid"/>
            <a:round/>
            <a:headEnd type="none" w="med" len="med"/>
            <a:tailEnd type="none" w="med" len="med"/>
          </a:ln>
        </p:spPr>
      </p:cxnSp>
      <p:pic>
        <p:nvPicPr>
          <p:cNvPr id="82" name="Google Shape;82;p19"/>
          <p:cNvPicPr preferRelativeResize="0"/>
          <p:nvPr/>
        </p:nvPicPr>
        <p:blipFill>
          <a:blip r:embed="rId5">
            <a:alphaModFix/>
          </a:blip>
          <a:stretch>
            <a:fillRect/>
          </a:stretch>
        </p:blipFill>
        <p:spPr>
          <a:xfrm>
            <a:off x="6778650" y="9756062"/>
            <a:ext cx="558000" cy="558000"/>
          </a:xfrm>
          <a:prstGeom prst="rect">
            <a:avLst/>
          </a:prstGeom>
          <a:noFill/>
          <a:ln>
            <a:noFill/>
          </a:ln>
        </p:spPr>
      </p:pic>
      <p:pic>
        <p:nvPicPr>
          <p:cNvPr id="83" name="Google Shape;83;p19"/>
          <p:cNvPicPr preferRelativeResize="0"/>
          <p:nvPr/>
        </p:nvPicPr>
        <p:blipFill>
          <a:blip r:embed="rId6">
            <a:alphaModFix/>
          </a:blip>
          <a:stretch>
            <a:fillRect/>
          </a:stretch>
        </p:blipFill>
        <p:spPr>
          <a:xfrm>
            <a:off x="5254642" y="9025463"/>
            <a:ext cx="2047658" cy="7483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7"/>
          <p:cNvSpPr txBox="1">
            <a:spLocks noGrp="1"/>
          </p:cNvSpPr>
          <p:nvPr>
            <p:ph type="ctrTitle"/>
          </p:nvPr>
        </p:nvSpPr>
        <p:spPr>
          <a:xfrm>
            <a:off x="256325" y="558150"/>
            <a:ext cx="7044600" cy="71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fr" sz="3000">
                <a:solidFill>
                  <a:srgbClr val="CE0033"/>
                </a:solidFill>
                <a:latin typeface="Roboto"/>
                <a:ea typeface="Roboto"/>
                <a:cs typeface="Roboto"/>
                <a:sym typeface="Roboto"/>
              </a:rPr>
              <a:t>PROGRAMME #HACKEUSES </a:t>
            </a:r>
            <a:endParaRPr>
              <a:solidFill>
                <a:srgbClr val="CE0033"/>
              </a:solidFill>
            </a:endParaRPr>
          </a:p>
          <a:p>
            <a:pPr marL="0" lvl="0" indent="0" algn="ctr" rtl="0">
              <a:spcBef>
                <a:spcPts val="0"/>
              </a:spcBef>
              <a:spcAft>
                <a:spcPts val="0"/>
              </a:spcAft>
              <a:buNone/>
            </a:pPr>
            <a:r>
              <a:rPr lang="fr" sz="3000">
                <a:solidFill>
                  <a:srgbClr val="CCCCCC"/>
                </a:solidFill>
                <a:latin typeface="Roboto"/>
                <a:ea typeface="Roboto"/>
                <a:cs typeface="Roboto"/>
                <a:sym typeface="Roboto"/>
              </a:rPr>
              <a:t>TÉMOIGNAGES</a:t>
            </a:r>
            <a:endParaRPr/>
          </a:p>
        </p:txBody>
      </p:sp>
      <p:sp>
        <p:nvSpPr>
          <p:cNvPr id="277" name="Google Shape;277;p27"/>
          <p:cNvSpPr/>
          <p:nvPr/>
        </p:nvSpPr>
        <p:spPr>
          <a:xfrm>
            <a:off x="-1375" y="10182900"/>
            <a:ext cx="7560000" cy="2571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7"/>
          <p:cNvSpPr/>
          <p:nvPr/>
        </p:nvSpPr>
        <p:spPr>
          <a:xfrm>
            <a:off x="6778645" y="9753816"/>
            <a:ext cx="558000" cy="558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27"/>
          <p:cNvGrpSpPr/>
          <p:nvPr/>
        </p:nvGrpSpPr>
        <p:grpSpPr>
          <a:xfrm>
            <a:off x="629137" y="1872877"/>
            <a:ext cx="6301400" cy="7705395"/>
            <a:chOff x="661775" y="1493725"/>
            <a:chExt cx="6301400" cy="4359425"/>
          </a:xfrm>
        </p:grpSpPr>
        <p:sp>
          <p:nvSpPr>
            <p:cNvPr id="285" name="Google Shape;285;p27"/>
            <p:cNvSpPr/>
            <p:nvPr/>
          </p:nvSpPr>
          <p:spPr>
            <a:xfrm>
              <a:off x="661800" y="1771050"/>
              <a:ext cx="6298200" cy="40821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7"/>
            <p:cNvSpPr txBox="1"/>
            <p:nvPr/>
          </p:nvSpPr>
          <p:spPr>
            <a:xfrm>
              <a:off x="664975" y="1999649"/>
              <a:ext cx="6298200" cy="371011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fr-FR" dirty="0">
                  <a:solidFill>
                    <a:srgbClr val="B7B7B7"/>
                  </a:solidFill>
                  <a:latin typeface="Roboto"/>
                  <a:ea typeface="Roboto"/>
                  <a:cs typeface="Roboto"/>
                  <a:sym typeface="Roboto"/>
                </a:rPr>
                <a:t>        Au départ, je m'attendais à ce que les formateurs nous montrent exactement comment tout devait être fait, et que nous nous contentions de suivre. Cependant, ce programme m'a offert bien plus que cela. J'ai appris à mener des recherches approfondies et à résoudre indépendamment tous les défis auxquels j'ai été confrontée. Il m'a appris à penser comme un véritable développeur à travers des projets pratiques basés sur des scénarios réels et des délais bien définis. </a:t>
              </a:r>
            </a:p>
            <a:p>
              <a:pPr algn="just">
                <a:lnSpc>
                  <a:spcPct val="115000"/>
                </a:lnSpc>
              </a:pPr>
              <a:r>
                <a:rPr lang="fr-FR" dirty="0">
                  <a:solidFill>
                    <a:srgbClr val="B7B7B7"/>
                  </a:solidFill>
                  <a:latin typeface="Roboto"/>
                  <a:ea typeface="Roboto"/>
                  <a:cs typeface="Roboto"/>
                  <a:sym typeface="Roboto"/>
                </a:rPr>
                <a:t>        En me lançant dans mon parcours « Hackeuses » et le programme « Développeur Web et Web Mobile », mon intention initiale était de travailler en freelance à terme. Cependant, avec toutes les connaissances qui m'ont été transmises, j'ai découvert que je pouvais aussi exceller en tant qu'employée. Ce programme a marqué un changement de carrière décisif pour moi, conduisant à mon premier stage et ensuite à mon emploi actuel.</a:t>
              </a:r>
            </a:p>
            <a:p>
              <a:pPr algn="just">
                <a:lnSpc>
                  <a:spcPct val="115000"/>
                </a:lnSpc>
              </a:pPr>
              <a:r>
                <a:rPr lang="fr-FR" dirty="0">
                  <a:solidFill>
                    <a:srgbClr val="B7B7B7"/>
                  </a:solidFill>
                  <a:latin typeface="Roboto"/>
                  <a:ea typeface="Roboto"/>
                  <a:cs typeface="Roboto"/>
                  <a:sym typeface="Roboto"/>
                </a:rPr>
                <a:t>        Aux futures apprenantes, faites confiance à vos formateurs et apprenez de leurs conseils. Ils comprennent les exigences du monde professionnel et ils ont à cœur votre meilleur intérêt. J’étais à votre place et j’ai même pensé à abandonner le parcours, mais leur soutient et encouragement ont rendu possible ma réussite dans ce programme. Alors rappelez-vous, ce parcours n’est pas toujours simple, mais cela en vaut vraiment la peine! </a:t>
              </a:r>
            </a:p>
            <a:p>
              <a:pPr algn="just">
                <a:lnSpc>
                  <a:spcPct val="115000"/>
                </a:lnSpc>
              </a:pPr>
              <a:endParaRPr lang="fr-FR" dirty="0">
                <a:solidFill>
                  <a:srgbClr val="B7B7B7"/>
                </a:solidFill>
                <a:latin typeface="Roboto"/>
                <a:ea typeface="Roboto"/>
                <a:cs typeface="Roboto"/>
                <a:sym typeface="Roboto"/>
              </a:endParaRPr>
            </a:p>
            <a:p>
              <a:pPr marL="0" lvl="0" indent="0" algn="just" rtl="0">
                <a:lnSpc>
                  <a:spcPct val="115000"/>
                </a:lnSpc>
                <a:spcBef>
                  <a:spcPts val="0"/>
                </a:spcBef>
                <a:spcAft>
                  <a:spcPts val="0"/>
                </a:spcAft>
                <a:buNone/>
              </a:pPr>
              <a:br>
                <a:rPr lang="fr" dirty="0">
                  <a:solidFill>
                    <a:srgbClr val="B7B7B7"/>
                  </a:solidFill>
                  <a:latin typeface="Roboto"/>
                  <a:ea typeface="Roboto"/>
                  <a:cs typeface="Roboto"/>
                  <a:sym typeface="Roboto"/>
                </a:rPr>
              </a:br>
              <a:endParaRPr dirty="0">
                <a:solidFill>
                  <a:srgbClr val="B7B7B7"/>
                </a:solidFill>
                <a:latin typeface="Roboto"/>
                <a:ea typeface="Roboto"/>
                <a:cs typeface="Roboto"/>
                <a:sym typeface="Roboto"/>
              </a:endParaRPr>
            </a:p>
          </p:txBody>
        </p:sp>
        <p:sp>
          <p:nvSpPr>
            <p:cNvPr id="287" name="Google Shape;287;p27"/>
            <p:cNvSpPr/>
            <p:nvPr/>
          </p:nvSpPr>
          <p:spPr>
            <a:xfrm rot="10800000" flipH="1">
              <a:off x="661775" y="1526249"/>
              <a:ext cx="6298200" cy="3369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7"/>
            <p:cNvSpPr txBox="1"/>
            <p:nvPr/>
          </p:nvSpPr>
          <p:spPr>
            <a:xfrm>
              <a:off x="2245025" y="1493725"/>
              <a:ext cx="2908500" cy="336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r" b="1" dirty="0">
                  <a:solidFill>
                    <a:srgbClr val="FFFFFF"/>
                  </a:solidFill>
                  <a:latin typeface="Nunito Sans"/>
                  <a:ea typeface="Nunito Sans"/>
                  <a:cs typeface="Nunito Sans"/>
                  <a:sym typeface="Nunito Sans"/>
                </a:rPr>
                <a:t>Aya, 21 ans</a:t>
              </a:r>
              <a:br>
                <a:rPr lang="fr" b="1" dirty="0">
                  <a:solidFill>
                    <a:srgbClr val="FFFFFF"/>
                  </a:solidFill>
                  <a:latin typeface="Nunito Sans"/>
                  <a:ea typeface="Nunito Sans"/>
                  <a:cs typeface="Nunito Sans"/>
                  <a:sym typeface="Nunito Sans"/>
                </a:rPr>
              </a:br>
              <a:endParaRPr b="1"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200" dirty="0">
                <a:solidFill>
                  <a:srgbClr val="FFFFFF"/>
                </a:solidFill>
                <a:latin typeface="Roboto Medium"/>
                <a:ea typeface="Roboto Medium"/>
                <a:cs typeface="Roboto Medium"/>
                <a:sym typeface="Roboto Medium"/>
              </a:endParaRPr>
            </a:p>
            <a:p>
              <a:pPr marL="0" lvl="0" indent="0" algn="l" rtl="0">
                <a:spcBef>
                  <a:spcPts val="0"/>
                </a:spcBef>
                <a:spcAft>
                  <a:spcPts val="0"/>
                </a:spcAft>
                <a:buNone/>
              </a:pPr>
              <a:endParaRPr dirty="0"/>
            </a:p>
          </p:txBody>
        </p:sp>
      </p:grpSp>
      <p:pic>
        <p:nvPicPr>
          <p:cNvPr id="289" name="Google Shape;289;p27" descr="quote.png"/>
          <p:cNvPicPr preferRelativeResize="0"/>
          <p:nvPr/>
        </p:nvPicPr>
        <p:blipFill>
          <a:blip r:embed="rId3">
            <a:alphaModFix/>
          </a:blip>
          <a:stretch>
            <a:fillRect/>
          </a:stretch>
        </p:blipFill>
        <p:spPr>
          <a:xfrm>
            <a:off x="5724092" y="7358774"/>
            <a:ext cx="210248" cy="210248"/>
          </a:xfrm>
          <a:prstGeom prst="rect">
            <a:avLst/>
          </a:prstGeom>
          <a:noFill/>
          <a:ln>
            <a:noFill/>
          </a:ln>
        </p:spPr>
      </p:pic>
      <p:pic>
        <p:nvPicPr>
          <p:cNvPr id="291" name="Google Shape;291;p27" descr="quote.png"/>
          <p:cNvPicPr preferRelativeResize="0"/>
          <p:nvPr/>
        </p:nvPicPr>
        <p:blipFill>
          <a:blip r:embed="rId3">
            <a:alphaModFix/>
          </a:blip>
          <a:stretch>
            <a:fillRect/>
          </a:stretch>
        </p:blipFill>
        <p:spPr>
          <a:xfrm rot="10800000">
            <a:off x="789941" y="2808805"/>
            <a:ext cx="210249" cy="210249"/>
          </a:xfrm>
          <a:prstGeom prst="rect">
            <a:avLst/>
          </a:prstGeom>
          <a:noFill/>
          <a:ln>
            <a:noFill/>
          </a:ln>
        </p:spPr>
      </p:pic>
      <p:pic>
        <p:nvPicPr>
          <p:cNvPr id="293" name="Google Shape;293;p27"/>
          <p:cNvPicPr preferRelativeResize="0"/>
          <p:nvPr/>
        </p:nvPicPr>
        <p:blipFill>
          <a:blip r:embed="rId4">
            <a:alphaModFix/>
          </a:blip>
          <a:stretch>
            <a:fillRect/>
          </a:stretch>
        </p:blipFill>
        <p:spPr>
          <a:xfrm>
            <a:off x="6778650" y="9756062"/>
            <a:ext cx="558000" cy="558000"/>
          </a:xfrm>
          <a:prstGeom prst="rect">
            <a:avLst/>
          </a:prstGeom>
          <a:noFill/>
          <a:ln>
            <a:noFill/>
          </a:ln>
        </p:spPr>
      </p:pic>
    </p:spTree>
    <p:extLst>
      <p:ext uri="{BB962C8B-B14F-4D97-AF65-F5344CB8AC3E}">
        <p14:creationId xmlns:p14="http://schemas.microsoft.com/office/powerpoint/2010/main" val="108882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8"/>
          <p:cNvSpPr txBox="1">
            <a:spLocks noGrp="1"/>
          </p:cNvSpPr>
          <p:nvPr>
            <p:ph type="ctrTitle"/>
          </p:nvPr>
        </p:nvSpPr>
        <p:spPr>
          <a:xfrm>
            <a:off x="256325" y="481950"/>
            <a:ext cx="7044600" cy="71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fr" sz="3000">
                <a:solidFill>
                  <a:srgbClr val="CE0033"/>
                </a:solidFill>
                <a:latin typeface="Roboto"/>
                <a:ea typeface="Roboto"/>
                <a:cs typeface="Roboto"/>
                <a:sym typeface="Roboto"/>
              </a:rPr>
              <a:t>PROGRAMME #HACKEUSES </a:t>
            </a:r>
            <a:endParaRPr>
              <a:solidFill>
                <a:srgbClr val="CE0033"/>
              </a:solidFill>
            </a:endParaRPr>
          </a:p>
          <a:p>
            <a:pPr marL="0" lvl="0" indent="0" algn="ctr" rtl="0">
              <a:spcBef>
                <a:spcPts val="0"/>
              </a:spcBef>
              <a:spcAft>
                <a:spcPts val="0"/>
              </a:spcAft>
              <a:buNone/>
            </a:pPr>
            <a:r>
              <a:rPr lang="fr" sz="3000">
                <a:solidFill>
                  <a:srgbClr val="CCCCCC"/>
                </a:solidFill>
                <a:latin typeface="Roboto"/>
                <a:ea typeface="Roboto"/>
                <a:cs typeface="Roboto"/>
                <a:sym typeface="Roboto"/>
              </a:rPr>
              <a:t>TÉMOIGNAGES</a:t>
            </a:r>
            <a:endParaRPr/>
          </a:p>
        </p:txBody>
      </p:sp>
      <p:sp>
        <p:nvSpPr>
          <p:cNvPr id="299" name="Google Shape;299;p28"/>
          <p:cNvSpPr/>
          <p:nvPr/>
        </p:nvSpPr>
        <p:spPr>
          <a:xfrm>
            <a:off x="-1375" y="10182900"/>
            <a:ext cx="7560000" cy="2571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6778645" y="9753816"/>
            <a:ext cx="558000" cy="558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28"/>
          <p:cNvGrpSpPr/>
          <p:nvPr/>
        </p:nvGrpSpPr>
        <p:grpSpPr>
          <a:xfrm>
            <a:off x="1408970" y="2416816"/>
            <a:ext cx="4721150" cy="3968821"/>
            <a:chOff x="661775" y="1493725"/>
            <a:chExt cx="6298225" cy="4359425"/>
          </a:xfrm>
        </p:grpSpPr>
        <p:sp>
          <p:nvSpPr>
            <p:cNvPr id="302" name="Google Shape;302;p28"/>
            <p:cNvSpPr/>
            <p:nvPr/>
          </p:nvSpPr>
          <p:spPr>
            <a:xfrm>
              <a:off x="661800" y="1771050"/>
              <a:ext cx="6298200" cy="40821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8"/>
            <p:cNvSpPr/>
            <p:nvPr/>
          </p:nvSpPr>
          <p:spPr>
            <a:xfrm rot="10800000" flipH="1">
              <a:off x="661775" y="1526249"/>
              <a:ext cx="6298200" cy="3369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8"/>
            <p:cNvSpPr txBox="1"/>
            <p:nvPr/>
          </p:nvSpPr>
          <p:spPr>
            <a:xfrm>
              <a:off x="2245025" y="1493725"/>
              <a:ext cx="2908500" cy="336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r" b="1">
                  <a:solidFill>
                    <a:srgbClr val="FFFFFF"/>
                  </a:solidFill>
                  <a:latin typeface="Nunito Sans"/>
                  <a:ea typeface="Nunito Sans"/>
                  <a:cs typeface="Nunito Sans"/>
                  <a:sym typeface="Nunito Sans"/>
                </a:rPr>
                <a:t>Aminata,  24 ans</a:t>
              </a:r>
              <a:br>
                <a:rPr lang="fr" b="1">
                  <a:solidFill>
                    <a:srgbClr val="FFFFFF"/>
                  </a:solidFill>
                  <a:latin typeface="Nunito Sans"/>
                  <a:ea typeface="Nunito Sans"/>
                  <a:cs typeface="Nunito Sans"/>
                  <a:sym typeface="Nunito Sans"/>
                </a:rPr>
              </a:br>
              <a:endParaRPr b="1">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a:p>
              <a:pPr marL="0" lvl="0" indent="0" algn="l" rtl="0">
                <a:spcBef>
                  <a:spcPts val="0"/>
                </a:spcBef>
                <a:spcAft>
                  <a:spcPts val="0"/>
                </a:spcAft>
                <a:buNone/>
              </a:pPr>
              <a:endParaRPr/>
            </a:p>
          </p:txBody>
        </p:sp>
      </p:grpSp>
      <p:pic>
        <p:nvPicPr>
          <p:cNvPr id="305" name="Google Shape;305;p28" title="Simplon - Interview hackeuses promo Miss Code">
            <a:hlinkClick r:id="rId3"/>
          </p:cNvPr>
          <p:cNvPicPr preferRelativeResize="0"/>
          <p:nvPr/>
        </p:nvPicPr>
        <p:blipFill>
          <a:blip r:embed="rId4">
            <a:alphaModFix/>
          </a:blip>
          <a:stretch>
            <a:fillRect/>
          </a:stretch>
        </p:blipFill>
        <p:spPr>
          <a:xfrm>
            <a:off x="1416113" y="2852063"/>
            <a:ext cx="4734925" cy="3551188"/>
          </a:xfrm>
          <a:prstGeom prst="rect">
            <a:avLst/>
          </a:prstGeom>
          <a:noFill/>
          <a:ln>
            <a:noFill/>
          </a:ln>
        </p:spPr>
      </p:pic>
      <p:sp>
        <p:nvSpPr>
          <p:cNvPr id="306" name="Google Shape;306;p28"/>
          <p:cNvSpPr txBox="1"/>
          <p:nvPr/>
        </p:nvSpPr>
        <p:spPr>
          <a:xfrm>
            <a:off x="1833838" y="6418200"/>
            <a:ext cx="3990900" cy="342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r" sz="1200" u="sng">
                <a:solidFill>
                  <a:schemeClr val="hlink"/>
                </a:solidFill>
                <a:latin typeface="Roboto Medium"/>
                <a:ea typeface="Roboto Medium"/>
                <a:cs typeface="Roboto Medium"/>
                <a:sym typeface="Roboto Medium"/>
                <a:hlinkClick r:id="rId5"/>
              </a:rPr>
              <a:t>Lien de la vidéo </a:t>
            </a:r>
            <a:endParaRPr sz="1200">
              <a:solidFill>
                <a:srgbClr val="B7B7B7"/>
              </a:solidFill>
              <a:latin typeface="Roboto Medium"/>
              <a:ea typeface="Roboto Medium"/>
              <a:cs typeface="Roboto Medium"/>
              <a:sym typeface="Roboto Medium"/>
            </a:endParaRPr>
          </a:p>
          <a:p>
            <a:pPr marL="0" lvl="0" indent="0" algn="l" rtl="0">
              <a:spcBef>
                <a:spcPts val="0"/>
              </a:spcBef>
              <a:spcAft>
                <a:spcPts val="0"/>
              </a:spcAft>
              <a:buNone/>
            </a:pPr>
            <a:endParaRPr/>
          </a:p>
        </p:txBody>
      </p:sp>
      <p:pic>
        <p:nvPicPr>
          <p:cNvPr id="307" name="Google Shape;307;p28"/>
          <p:cNvPicPr preferRelativeResize="0"/>
          <p:nvPr/>
        </p:nvPicPr>
        <p:blipFill>
          <a:blip r:embed="rId6">
            <a:alphaModFix/>
          </a:blip>
          <a:stretch>
            <a:fillRect/>
          </a:stretch>
        </p:blipFill>
        <p:spPr>
          <a:xfrm>
            <a:off x="6778650" y="9756062"/>
            <a:ext cx="558000" cy="5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9"/>
          <p:cNvSpPr txBox="1">
            <a:spLocks noGrp="1"/>
          </p:cNvSpPr>
          <p:nvPr>
            <p:ph type="ctrTitle"/>
          </p:nvPr>
        </p:nvSpPr>
        <p:spPr>
          <a:xfrm>
            <a:off x="256325" y="558150"/>
            <a:ext cx="7044600" cy="71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3000">
                <a:solidFill>
                  <a:srgbClr val="CCCCCC"/>
                </a:solidFill>
                <a:latin typeface="Roboto"/>
                <a:ea typeface="Roboto"/>
                <a:cs typeface="Roboto"/>
                <a:sym typeface="Roboto"/>
              </a:rPr>
              <a:t>Dates et inscriptions</a:t>
            </a:r>
            <a:endParaRPr/>
          </a:p>
        </p:txBody>
      </p:sp>
      <p:sp>
        <p:nvSpPr>
          <p:cNvPr id="313" name="Google Shape;313;p29"/>
          <p:cNvSpPr/>
          <p:nvPr/>
        </p:nvSpPr>
        <p:spPr>
          <a:xfrm>
            <a:off x="-1375" y="10182900"/>
            <a:ext cx="7560000" cy="2571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a:off x="6778645" y="9753816"/>
            <a:ext cx="558000" cy="558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p:nvPr/>
        </p:nvSpPr>
        <p:spPr>
          <a:xfrm>
            <a:off x="523175" y="3113975"/>
            <a:ext cx="6298200" cy="25680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txBox="1"/>
          <p:nvPr/>
        </p:nvSpPr>
        <p:spPr>
          <a:xfrm>
            <a:off x="664975" y="3152600"/>
            <a:ext cx="6298200" cy="140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2400" b="1" dirty="0">
                <a:solidFill>
                  <a:srgbClr val="B7B7B7"/>
                </a:solidFill>
                <a:latin typeface="Roboto"/>
                <a:ea typeface="Roboto"/>
                <a:cs typeface="Roboto"/>
                <a:sym typeface="Roboto"/>
              </a:rPr>
              <a:t>Formation à venir </a:t>
            </a:r>
            <a:endParaRPr sz="2400" b="1" dirty="0">
              <a:solidFill>
                <a:srgbClr val="B7B7B7"/>
              </a:solidFill>
              <a:latin typeface="Roboto"/>
              <a:ea typeface="Roboto"/>
              <a:cs typeface="Roboto"/>
              <a:sym typeface="Roboto"/>
            </a:endParaRPr>
          </a:p>
          <a:p>
            <a:pPr marL="0" lvl="0" indent="0" algn="ctr" rtl="0">
              <a:spcBef>
                <a:spcPts val="0"/>
              </a:spcBef>
              <a:spcAft>
                <a:spcPts val="0"/>
              </a:spcAft>
              <a:buNone/>
            </a:pPr>
            <a:endParaRPr sz="1800" dirty="0">
              <a:solidFill>
                <a:srgbClr val="B7B7B7"/>
              </a:solidFill>
              <a:latin typeface="Roboto"/>
              <a:ea typeface="Roboto"/>
              <a:cs typeface="Roboto"/>
              <a:sym typeface="Roboto"/>
            </a:endParaRPr>
          </a:p>
          <a:p>
            <a:pPr marL="0" lvl="0" indent="0" algn="ctr" rtl="0">
              <a:spcBef>
                <a:spcPts val="0"/>
              </a:spcBef>
              <a:spcAft>
                <a:spcPts val="0"/>
              </a:spcAft>
              <a:buNone/>
            </a:pPr>
            <a:r>
              <a:rPr lang="fr-FR" sz="1800" dirty="0">
                <a:solidFill>
                  <a:srgbClr val="CE0033"/>
                </a:solidFill>
                <a:latin typeface="Roboto Medium"/>
                <a:ea typeface="Roboto Medium"/>
                <a:cs typeface="Roboto Medium"/>
                <a:sym typeface="Roboto Medium"/>
              </a:rPr>
              <a:t>Du 5 août au 13 septembre 2024</a:t>
            </a:r>
            <a:endParaRPr sz="1800" dirty="0">
              <a:solidFill>
                <a:srgbClr val="CE0033"/>
              </a:solidFill>
              <a:latin typeface="Roboto Medium"/>
              <a:ea typeface="Roboto Medium"/>
              <a:cs typeface="Roboto Medium"/>
              <a:sym typeface="Roboto Medium"/>
            </a:endParaRPr>
          </a:p>
          <a:p>
            <a:pPr marL="0" lvl="0" indent="0" algn="ctr" rtl="0">
              <a:spcBef>
                <a:spcPts val="0"/>
              </a:spcBef>
              <a:spcAft>
                <a:spcPts val="0"/>
              </a:spcAft>
              <a:buClr>
                <a:schemeClr val="dk1"/>
              </a:buClr>
              <a:buSzPts val="1100"/>
              <a:buFont typeface="Arial"/>
              <a:buNone/>
            </a:pPr>
            <a:r>
              <a:rPr lang="fr" sz="1800" dirty="0">
                <a:solidFill>
                  <a:srgbClr val="CE0033"/>
                </a:solidFill>
                <a:latin typeface="Roboto Medium"/>
                <a:ea typeface="Roboto Medium"/>
                <a:cs typeface="Roboto Medium"/>
                <a:sym typeface="Roboto Medium"/>
              </a:rPr>
              <a:t>Candidatures jusqu’au 24 juillet 2024 (17h-Beyrouth)</a:t>
            </a:r>
            <a:endParaRPr sz="1800" dirty="0">
              <a:solidFill>
                <a:srgbClr val="CE0033"/>
              </a:solidFill>
              <a:latin typeface="Roboto Medium"/>
              <a:ea typeface="Roboto Medium"/>
              <a:cs typeface="Roboto Medium"/>
              <a:sym typeface="Roboto Medium"/>
            </a:endParaRPr>
          </a:p>
          <a:p>
            <a:pPr marL="457200" lvl="0" indent="0" algn="ctr" rtl="0">
              <a:lnSpc>
                <a:spcPct val="100000"/>
              </a:lnSpc>
              <a:spcBef>
                <a:spcPts val="0"/>
              </a:spcBef>
              <a:spcAft>
                <a:spcPts val="0"/>
              </a:spcAft>
              <a:buNone/>
            </a:pPr>
            <a:endParaRPr sz="1800" dirty="0">
              <a:solidFill>
                <a:srgbClr val="CE0033"/>
              </a:solidFill>
              <a:latin typeface="Roboto Medium"/>
              <a:ea typeface="Roboto Medium"/>
              <a:cs typeface="Roboto Medium"/>
              <a:sym typeface="Roboto Medium"/>
            </a:endParaRPr>
          </a:p>
          <a:p>
            <a:pPr marL="0" lvl="0" indent="0" algn="l" rtl="0">
              <a:lnSpc>
                <a:spcPct val="100000"/>
              </a:lnSpc>
              <a:spcBef>
                <a:spcPts val="0"/>
              </a:spcBef>
              <a:spcAft>
                <a:spcPts val="0"/>
              </a:spcAft>
              <a:buNone/>
            </a:pPr>
            <a:endParaRPr sz="1800" dirty="0">
              <a:solidFill>
                <a:srgbClr val="CE0033"/>
              </a:solidFill>
              <a:latin typeface="Roboto Medium"/>
              <a:ea typeface="Roboto Medium"/>
              <a:cs typeface="Roboto Medium"/>
              <a:sym typeface="Roboto Medium"/>
            </a:endParaRPr>
          </a:p>
          <a:p>
            <a:pPr marL="0" lvl="0" indent="0" algn="ctr" rtl="0">
              <a:lnSpc>
                <a:spcPct val="100000"/>
              </a:lnSpc>
              <a:spcBef>
                <a:spcPts val="0"/>
              </a:spcBef>
              <a:spcAft>
                <a:spcPts val="0"/>
              </a:spcAft>
              <a:buNone/>
            </a:pPr>
            <a:r>
              <a:rPr lang="fr" sz="1800" dirty="0">
                <a:solidFill>
                  <a:srgbClr val="CE0033"/>
                </a:solidFill>
                <a:latin typeface="Roboto Medium"/>
                <a:ea typeface="Roboto Medium"/>
                <a:cs typeface="Roboto Medium"/>
                <a:sym typeface="Roboto Medium"/>
              </a:rPr>
              <a:t>Lieu de formation : Centre d’Employabilité Francophone (CEF) de Beyrouth – Beirut Digital District (BDD 1280)</a:t>
            </a:r>
            <a:endParaRPr sz="1800" dirty="0">
              <a:solidFill>
                <a:srgbClr val="CE0033"/>
              </a:solidFill>
              <a:latin typeface="Roboto Medium"/>
              <a:ea typeface="Roboto Medium"/>
              <a:cs typeface="Roboto Medium"/>
              <a:sym typeface="Roboto Medium"/>
            </a:endParaRPr>
          </a:p>
        </p:txBody>
      </p:sp>
      <p:sp>
        <p:nvSpPr>
          <p:cNvPr id="317" name="Google Shape;317;p29"/>
          <p:cNvSpPr/>
          <p:nvPr/>
        </p:nvSpPr>
        <p:spPr>
          <a:xfrm rot="10800000" flipH="1">
            <a:off x="661775" y="2831599"/>
            <a:ext cx="6298200" cy="3369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E0033"/>
              </a:solidFill>
            </a:endParaRPr>
          </a:p>
        </p:txBody>
      </p:sp>
      <p:sp>
        <p:nvSpPr>
          <p:cNvPr id="318" name="Google Shape;318;p29"/>
          <p:cNvSpPr/>
          <p:nvPr/>
        </p:nvSpPr>
        <p:spPr>
          <a:xfrm>
            <a:off x="3138275" y="1735400"/>
            <a:ext cx="1280700" cy="1280700"/>
          </a:xfrm>
          <a:prstGeom prst="ellipse">
            <a:avLst/>
          </a:prstGeom>
          <a:solidFill>
            <a:srgbClr val="FFFFFF"/>
          </a:solidFill>
          <a:ln w="19050" cap="flat" cmpd="sng">
            <a:solidFill>
              <a:srgbClr val="CE00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9" name="Google Shape;319;p29"/>
          <p:cNvPicPr preferRelativeResize="0"/>
          <p:nvPr/>
        </p:nvPicPr>
        <p:blipFill rotWithShape="1">
          <a:blip r:embed="rId3">
            <a:alphaModFix/>
          </a:blip>
          <a:srcRect l="4843" t="6085" r="3084" b="5207"/>
          <a:stretch/>
        </p:blipFill>
        <p:spPr>
          <a:xfrm>
            <a:off x="3389600" y="1940196"/>
            <a:ext cx="778050" cy="871108"/>
          </a:xfrm>
          <a:prstGeom prst="rect">
            <a:avLst/>
          </a:prstGeom>
          <a:noFill/>
          <a:ln>
            <a:noFill/>
          </a:ln>
        </p:spPr>
      </p:pic>
      <p:sp>
        <p:nvSpPr>
          <p:cNvPr id="320" name="Google Shape;320;p29"/>
          <p:cNvSpPr/>
          <p:nvPr/>
        </p:nvSpPr>
        <p:spPr>
          <a:xfrm rot="10800000" flipH="1">
            <a:off x="-1375" y="6100300"/>
            <a:ext cx="7569300" cy="29856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txBox="1"/>
          <p:nvPr/>
        </p:nvSpPr>
        <p:spPr>
          <a:xfrm>
            <a:off x="-110725" y="5864500"/>
            <a:ext cx="7778700" cy="322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1800" dirty="0">
              <a:solidFill>
                <a:schemeClr val="lt1"/>
              </a:solidFill>
              <a:latin typeface="Roboto"/>
              <a:ea typeface="Roboto"/>
              <a:cs typeface="Roboto"/>
              <a:sym typeface="Roboto"/>
            </a:endParaRPr>
          </a:p>
          <a:p>
            <a:pPr marL="0" lvl="0" indent="0" algn="ctr" rtl="0">
              <a:spcBef>
                <a:spcPts val="0"/>
              </a:spcBef>
              <a:spcAft>
                <a:spcPts val="0"/>
              </a:spcAft>
              <a:buNone/>
            </a:pPr>
            <a:r>
              <a:rPr lang="fr" sz="1800" dirty="0">
                <a:solidFill>
                  <a:schemeClr val="lt1"/>
                </a:solidFill>
                <a:latin typeface="Roboto"/>
                <a:ea typeface="Roboto"/>
                <a:cs typeface="Roboto"/>
                <a:sym typeface="Roboto"/>
              </a:rPr>
              <a:t>Pour vous inscrire :</a:t>
            </a:r>
            <a:endParaRPr sz="1800" dirty="0">
              <a:solidFill>
                <a:schemeClr val="lt1"/>
              </a:solidFill>
              <a:latin typeface="Roboto"/>
              <a:ea typeface="Roboto"/>
              <a:cs typeface="Roboto"/>
              <a:sym typeface="Roboto"/>
            </a:endParaRPr>
          </a:p>
          <a:p>
            <a:pPr marL="0" lvl="0" indent="0" algn="ctr" rtl="0">
              <a:spcBef>
                <a:spcPts val="0"/>
              </a:spcBef>
              <a:spcAft>
                <a:spcPts val="0"/>
              </a:spcAft>
              <a:buNone/>
            </a:pPr>
            <a:r>
              <a:rPr lang="fr" sz="1800" b="1" dirty="0">
                <a:solidFill>
                  <a:schemeClr val="lt1"/>
                </a:solidFill>
                <a:latin typeface="Roboto"/>
                <a:ea typeface="Roboto"/>
                <a:cs typeface="Roboto"/>
                <a:sym typeface="Roboto"/>
              </a:rPr>
              <a:t>Formulaire de candidature</a:t>
            </a:r>
            <a:endParaRPr sz="1800" b="1" dirty="0">
              <a:solidFill>
                <a:schemeClr val="lt1"/>
              </a:solidFill>
              <a:latin typeface="Roboto"/>
              <a:ea typeface="Roboto"/>
              <a:cs typeface="Roboto"/>
              <a:sym typeface="Roboto"/>
            </a:endParaRPr>
          </a:p>
          <a:p>
            <a:pPr marL="0" lvl="0" indent="0" algn="ctr" rtl="0">
              <a:spcBef>
                <a:spcPts val="0"/>
              </a:spcBef>
              <a:spcAft>
                <a:spcPts val="0"/>
              </a:spcAft>
              <a:buNone/>
            </a:pPr>
            <a:r>
              <a:rPr lang="fr-FR" sz="1800" dirty="0">
                <a:solidFill>
                  <a:schemeClr val="lt1"/>
                </a:solidFill>
                <a:latin typeface="Roboto"/>
                <a:ea typeface="Roboto"/>
                <a:cs typeface="Roboto"/>
                <a:sym typeface="Roboto"/>
                <a:hlinkClick r:id="rId4"/>
              </a:rPr>
              <a:t>https://forms.gle/UzGVHZk4muvDseDj7</a:t>
            </a:r>
            <a:r>
              <a:rPr lang="fr-FR" sz="1800" dirty="0">
                <a:solidFill>
                  <a:schemeClr val="lt1"/>
                </a:solidFill>
                <a:latin typeface="Roboto"/>
                <a:ea typeface="Roboto"/>
                <a:cs typeface="Roboto"/>
                <a:sym typeface="Roboto"/>
              </a:rPr>
              <a:t> </a:t>
            </a:r>
            <a:endParaRPr sz="1800" dirty="0">
              <a:solidFill>
                <a:schemeClr val="lt1"/>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sz="1800" dirty="0">
              <a:solidFill>
                <a:schemeClr val="lt1"/>
              </a:solidFill>
              <a:latin typeface="Roboto"/>
              <a:ea typeface="Roboto"/>
              <a:cs typeface="Roboto"/>
              <a:sym typeface="Roboto"/>
            </a:endParaRPr>
          </a:p>
          <a:p>
            <a:pPr marL="0" lvl="0" indent="0" algn="ctr" rtl="0">
              <a:spcBef>
                <a:spcPts val="0"/>
              </a:spcBef>
              <a:spcAft>
                <a:spcPts val="0"/>
              </a:spcAft>
              <a:buNone/>
            </a:pPr>
            <a:r>
              <a:rPr lang="fr" sz="1800" dirty="0">
                <a:solidFill>
                  <a:schemeClr val="lt1"/>
                </a:solidFill>
                <a:latin typeface="Roboto"/>
                <a:ea typeface="Roboto"/>
                <a:cs typeface="Roboto"/>
                <a:sym typeface="Roboto"/>
              </a:rPr>
              <a:t>Pour en savoir plus  </a:t>
            </a:r>
            <a:endParaRPr sz="1800" dirty="0">
              <a:solidFill>
                <a:schemeClr val="lt1"/>
              </a:solidFill>
              <a:latin typeface="Roboto"/>
              <a:ea typeface="Roboto"/>
              <a:cs typeface="Roboto"/>
              <a:sym typeface="Roboto"/>
            </a:endParaRPr>
          </a:p>
          <a:p>
            <a:pPr marL="0" lvl="0" indent="0" algn="ctr" rtl="0">
              <a:spcBef>
                <a:spcPts val="0"/>
              </a:spcBef>
              <a:spcAft>
                <a:spcPts val="0"/>
              </a:spcAft>
              <a:buNone/>
            </a:pPr>
            <a:r>
              <a:rPr lang="fr-FR" sz="1800" b="1" u="sng" dirty="0">
                <a:solidFill>
                  <a:schemeClr val="lt1"/>
                </a:solidFill>
                <a:latin typeface="Roboto"/>
                <a:ea typeface="Roboto"/>
                <a:cs typeface="Roboto"/>
                <a:sym typeface="Roboto"/>
              </a:rPr>
              <a:t>Lien AAC </a:t>
            </a:r>
            <a:endParaRPr sz="1800" b="1" dirty="0">
              <a:solidFill>
                <a:schemeClr val="lt1"/>
              </a:solidFill>
              <a:latin typeface="Roboto"/>
              <a:ea typeface="Roboto"/>
              <a:cs typeface="Roboto"/>
              <a:sym typeface="Roboto"/>
            </a:endParaRPr>
          </a:p>
          <a:p>
            <a:pPr marL="0" lvl="0" indent="0" algn="ctr" rtl="0">
              <a:spcBef>
                <a:spcPts val="0"/>
              </a:spcBef>
              <a:spcAft>
                <a:spcPts val="0"/>
              </a:spcAft>
              <a:buNone/>
            </a:pPr>
            <a:endParaRPr sz="1800" dirty="0">
              <a:solidFill>
                <a:schemeClr val="lt1"/>
              </a:solidFill>
              <a:latin typeface="Roboto"/>
              <a:ea typeface="Roboto"/>
              <a:cs typeface="Roboto"/>
              <a:sym typeface="Roboto"/>
            </a:endParaRPr>
          </a:p>
          <a:p>
            <a:pPr marL="0" lvl="0" indent="457200" algn="ctr" rtl="0">
              <a:spcBef>
                <a:spcPts val="0"/>
              </a:spcBef>
              <a:spcAft>
                <a:spcPts val="0"/>
              </a:spcAft>
              <a:buClr>
                <a:schemeClr val="dk1"/>
              </a:buClr>
              <a:buSzPts val="1100"/>
              <a:buFont typeface="Arial"/>
              <a:buNone/>
            </a:pPr>
            <a:r>
              <a:rPr lang="fr" sz="1800" dirty="0">
                <a:solidFill>
                  <a:schemeClr val="lt1"/>
                </a:solidFill>
                <a:latin typeface="Roboto"/>
                <a:ea typeface="Roboto"/>
                <a:cs typeface="Roboto"/>
                <a:sym typeface="Roboto"/>
              </a:rPr>
              <a:t>   </a:t>
            </a:r>
            <a:r>
              <a:rPr lang="fr" sz="1800" u="sng" dirty="0">
                <a:solidFill>
                  <a:schemeClr val="lt1"/>
                </a:solidFill>
                <a:latin typeface="Roboto"/>
                <a:ea typeface="Roboto"/>
                <a:cs typeface="Roboto"/>
                <a:sym typeface="Roboto"/>
              </a:rPr>
              <a:t>Co</a:t>
            </a:r>
            <a:r>
              <a:rPr lang="fr" sz="1800" u="sng" dirty="0">
                <a:solidFill>
                  <a:schemeClr val="bg1"/>
                </a:solidFill>
                <a:latin typeface="Roboto"/>
                <a:ea typeface="Roboto"/>
                <a:cs typeface="Roboto"/>
                <a:sym typeface="Roboto"/>
              </a:rPr>
              <a:t>ntacts</a:t>
            </a:r>
            <a:r>
              <a:rPr lang="fr" sz="1800" dirty="0">
                <a:solidFill>
                  <a:schemeClr val="bg1"/>
                </a:solidFill>
                <a:latin typeface="Roboto"/>
                <a:ea typeface="Roboto"/>
                <a:cs typeface="Roboto"/>
                <a:sym typeface="Roboto"/>
              </a:rPr>
              <a:t> : </a:t>
            </a:r>
            <a:r>
              <a:rPr lang="fr-FR" sz="1800" b="1" dirty="0">
                <a:solidFill>
                  <a:schemeClr val="bg1"/>
                </a:solidFill>
                <a:effectLst/>
                <a:latin typeface="Calibri" panose="020F0502020204030204" pitchFamily="34" charset="0"/>
                <a:ea typeface="Times New Roman" panose="02020603050405020304" pitchFamily="18" charset="0"/>
              </a:rPr>
              <a:t>CEF de Beyrouth</a:t>
            </a:r>
            <a:br>
              <a:rPr lang="fr-FR" sz="1800" dirty="0">
                <a:solidFill>
                  <a:schemeClr val="bg1"/>
                </a:solidFill>
                <a:effectLst/>
                <a:latin typeface="Calibri" panose="020F0502020204030204" pitchFamily="34" charset="0"/>
                <a:ea typeface="Aptos" panose="020B0004020202020204" pitchFamily="34" charset="0"/>
              </a:rPr>
            </a:br>
            <a:r>
              <a:rPr lang="fr-FR" sz="1800" dirty="0">
                <a:solidFill>
                  <a:schemeClr val="bg1"/>
                </a:solidFill>
                <a:effectLst/>
                <a:latin typeface="Calibri" panose="020F0502020204030204" pitchFamily="34" charset="0"/>
                <a:ea typeface="Times New Roman" panose="02020603050405020304" pitchFamily="18" charset="0"/>
              </a:rPr>
              <a:t>Courriel :</a:t>
            </a:r>
            <a:r>
              <a:rPr lang="fr-FR" sz="1800" dirty="0">
                <a:effectLst/>
                <a:latin typeface="Calibri" panose="020F0502020204030204" pitchFamily="34" charset="0"/>
                <a:ea typeface="Times New Roman" panose="02020603050405020304" pitchFamily="18" charset="0"/>
              </a:rPr>
              <a:t> </a:t>
            </a:r>
            <a:r>
              <a:rPr lang="fr-FR" sz="1800" u="sng"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5"/>
              </a:rPr>
              <a:t>cef.lb.beyrouth@auf.org</a:t>
            </a:r>
            <a:r>
              <a:rPr lang="fr-FR" sz="1800" dirty="0">
                <a:effectLst/>
                <a:latin typeface="Calibri" panose="020F0502020204030204" pitchFamily="34" charset="0"/>
                <a:ea typeface="Times New Roman" panose="02020603050405020304" pitchFamily="18" charset="0"/>
              </a:rPr>
              <a:t> </a:t>
            </a:r>
            <a:br>
              <a:rPr lang="fr-FR" sz="1800" dirty="0">
                <a:solidFill>
                  <a:schemeClr val="bg1"/>
                </a:solidFill>
                <a:effectLst/>
                <a:latin typeface="Calibri" panose="020F0502020204030204" pitchFamily="34" charset="0"/>
                <a:ea typeface="Aptos" panose="020B0004020202020204" pitchFamily="34" charset="0"/>
              </a:rPr>
            </a:br>
            <a:r>
              <a:rPr lang="fr-FR" sz="1800" dirty="0">
                <a:solidFill>
                  <a:schemeClr val="bg1"/>
                </a:solidFill>
                <a:effectLst/>
                <a:latin typeface="Calibri" panose="020F0502020204030204" pitchFamily="34" charset="0"/>
                <a:ea typeface="Times New Roman" panose="02020603050405020304" pitchFamily="18" charset="0"/>
              </a:rPr>
              <a:t>Mobile :  +961 81 356 326</a:t>
            </a:r>
            <a:endParaRPr sz="1800" dirty="0">
              <a:solidFill>
                <a:schemeClr val="bg1"/>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sz="1800" dirty="0">
              <a:solidFill>
                <a:schemeClr val="lt1"/>
              </a:solidFill>
              <a:latin typeface="Roboto"/>
              <a:ea typeface="Roboto"/>
              <a:cs typeface="Roboto"/>
              <a:sym typeface="Roboto"/>
            </a:endParaRPr>
          </a:p>
          <a:p>
            <a:pPr marL="0" lvl="0" indent="0" algn="ctr" rtl="0">
              <a:spcBef>
                <a:spcPts val="0"/>
              </a:spcBef>
              <a:spcAft>
                <a:spcPts val="0"/>
              </a:spcAft>
              <a:buNone/>
            </a:pPr>
            <a:endParaRPr sz="1800" dirty="0">
              <a:latin typeface="Roboto"/>
              <a:ea typeface="Roboto"/>
              <a:cs typeface="Roboto"/>
              <a:sym typeface="Roboto"/>
            </a:endParaRPr>
          </a:p>
        </p:txBody>
      </p:sp>
      <p:sp>
        <p:nvSpPr>
          <p:cNvPr id="322" name="Google Shape;322;p29"/>
          <p:cNvSpPr txBox="1">
            <a:spLocks noGrp="1"/>
          </p:cNvSpPr>
          <p:nvPr>
            <p:ph type="body" idx="4294967295"/>
          </p:nvPr>
        </p:nvSpPr>
        <p:spPr>
          <a:xfrm>
            <a:off x="257700" y="9484031"/>
            <a:ext cx="7044600" cy="551700"/>
          </a:xfrm>
          <a:prstGeom prst="rect">
            <a:avLst/>
          </a:prstGeom>
        </p:spPr>
        <p:txBody>
          <a:bodyPr spcFirstLastPara="1" wrap="square" lIns="91425" tIns="91425" rIns="91425" bIns="91425" anchor="t" anchorCtr="0">
            <a:noAutofit/>
          </a:bodyPr>
          <a:lstStyle/>
          <a:p>
            <a:pPr marL="0" marR="28575" lvl="0" indent="0" algn="ctr" rtl="0">
              <a:spcBef>
                <a:spcPts val="0"/>
              </a:spcBef>
              <a:spcAft>
                <a:spcPts val="0"/>
              </a:spcAft>
              <a:buNone/>
            </a:pPr>
            <a:r>
              <a:rPr lang="fr" sz="700" dirty="0">
                <a:solidFill>
                  <a:srgbClr val="B7B7B7"/>
                </a:solidFill>
                <a:latin typeface="Roboto Medium"/>
                <a:ea typeface="Roboto Medium"/>
                <a:cs typeface="Roboto Medium"/>
                <a:sym typeface="Roboto Medium"/>
              </a:rPr>
              <a:t>SAS SIMPLON.CO • 55 Rue de Vincennes • 93100 MONTREUIL • RCS Bobigny  792 791 329 00016 • Enregistrée sous le numéro 11 93 06676 93. Cet enregistrement ne vaut pas agrément de l’Etat •  hackeuses@simplon.co</a:t>
            </a:r>
            <a:endParaRPr sz="1400" dirty="0">
              <a:solidFill>
                <a:srgbClr val="B7B7B7"/>
              </a:solidFill>
              <a:latin typeface="Roboto Medium"/>
              <a:ea typeface="Roboto Medium"/>
              <a:cs typeface="Roboto Medium"/>
              <a:sym typeface="Roboto Medium"/>
            </a:endParaRPr>
          </a:p>
          <a:p>
            <a:pPr marL="0" lvl="0" indent="0" algn="l" rtl="0">
              <a:spcBef>
                <a:spcPts val="0"/>
              </a:spcBef>
              <a:spcAft>
                <a:spcPts val="1600"/>
              </a:spcAft>
              <a:buNone/>
            </a:pPr>
            <a:endParaRPr dirty="0"/>
          </a:p>
        </p:txBody>
      </p:sp>
      <p:pic>
        <p:nvPicPr>
          <p:cNvPr id="323" name="Google Shape;323;p29"/>
          <p:cNvPicPr preferRelativeResize="0"/>
          <p:nvPr/>
        </p:nvPicPr>
        <p:blipFill>
          <a:blip r:embed="rId6">
            <a:alphaModFix/>
          </a:blip>
          <a:stretch>
            <a:fillRect/>
          </a:stretch>
        </p:blipFill>
        <p:spPr>
          <a:xfrm>
            <a:off x="6778650" y="9756062"/>
            <a:ext cx="558000" cy="5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20"/>
          <p:cNvGrpSpPr/>
          <p:nvPr/>
        </p:nvGrpSpPr>
        <p:grpSpPr>
          <a:xfrm>
            <a:off x="-18199" y="10066185"/>
            <a:ext cx="7560259" cy="686195"/>
            <a:chOff x="0" y="6407250"/>
            <a:chExt cx="9144000" cy="450762"/>
          </a:xfrm>
        </p:grpSpPr>
        <p:sp>
          <p:nvSpPr>
            <p:cNvPr id="89" name="Google Shape;89;p20"/>
            <p:cNvSpPr/>
            <p:nvPr/>
          </p:nvSpPr>
          <p:spPr>
            <a:xfrm>
              <a:off x="0" y="6689112"/>
              <a:ext cx="9144000" cy="1689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20"/>
            <p:cNvGrpSpPr/>
            <p:nvPr/>
          </p:nvGrpSpPr>
          <p:grpSpPr>
            <a:xfrm>
              <a:off x="8656139" y="6407250"/>
              <a:ext cx="366612" cy="368022"/>
              <a:chOff x="8656139" y="6407250"/>
              <a:chExt cx="366612" cy="368022"/>
            </a:xfrm>
          </p:grpSpPr>
          <p:sp>
            <p:nvSpPr>
              <p:cNvPr id="91" name="Google Shape;91;p20"/>
              <p:cNvSpPr/>
              <p:nvPr/>
            </p:nvSpPr>
            <p:spPr>
              <a:xfrm>
                <a:off x="8656150" y="6407250"/>
                <a:ext cx="366600" cy="366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20"/>
              <p:cNvPicPr preferRelativeResize="0"/>
              <p:nvPr/>
            </p:nvPicPr>
            <p:blipFill>
              <a:blip r:embed="rId3">
                <a:alphaModFix/>
              </a:blip>
              <a:stretch>
                <a:fillRect/>
              </a:stretch>
            </p:blipFill>
            <p:spPr>
              <a:xfrm>
                <a:off x="8656139" y="6408723"/>
                <a:ext cx="366549" cy="366549"/>
              </a:xfrm>
              <a:prstGeom prst="rect">
                <a:avLst/>
              </a:prstGeom>
              <a:noFill/>
              <a:ln>
                <a:noFill/>
              </a:ln>
            </p:spPr>
          </p:pic>
        </p:grpSp>
      </p:grpSp>
      <p:sp>
        <p:nvSpPr>
          <p:cNvPr id="93" name="Google Shape;93;p20"/>
          <p:cNvSpPr txBox="1">
            <a:spLocks noGrp="1"/>
          </p:cNvSpPr>
          <p:nvPr>
            <p:ph type="ctrTitle" idx="4294967295"/>
          </p:nvPr>
        </p:nvSpPr>
        <p:spPr>
          <a:xfrm>
            <a:off x="257695" y="173516"/>
            <a:ext cx="7044600" cy="10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sz="3000">
                <a:solidFill>
                  <a:srgbClr val="CE0033"/>
                </a:solidFill>
                <a:latin typeface="Roboto"/>
                <a:ea typeface="Roboto"/>
                <a:cs typeface="Roboto"/>
                <a:sym typeface="Roboto"/>
              </a:rPr>
              <a:t>PROGRAMME #HACKEUSES  </a:t>
            </a:r>
            <a:endParaRPr sz="3000">
              <a:solidFill>
                <a:srgbClr val="CE0033"/>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fr" sz="3000">
                <a:latin typeface="Roboto"/>
                <a:ea typeface="Roboto"/>
                <a:cs typeface="Roboto"/>
                <a:sym typeface="Roboto"/>
              </a:rPr>
              <a:t>UN CONSTAT... ET DES BESOINS !</a:t>
            </a:r>
            <a:endParaRPr sz="1800"/>
          </a:p>
        </p:txBody>
      </p:sp>
      <p:sp>
        <p:nvSpPr>
          <p:cNvPr id="94" name="Google Shape;94;p20"/>
          <p:cNvSpPr txBox="1"/>
          <p:nvPr/>
        </p:nvSpPr>
        <p:spPr>
          <a:xfrm>
            <a:off x="-44858" y="1559974"/>
            <a:ext cx="7613400" cy="910200"/>
          </a:xfrm>
          <a:prstGeom prst="rect">
            <a:avLst/>
          </a:prstGeom>
          <a:noFill/>
          <a:ln>
            <a:noFill/>
          </a:ln>
        </p:spPr>
        <p:txBody>
          <a:bodyPr spcFirstLastPara="1" wrap="square" lIns="101575" tIns="101575" rIns="101575" bIns="101575" anchor="t" anchorCtr="0">
            <a:noAutofit/>
          </a:bodyPr>
          <a:lstStyle/>
          <a:p>
            <a:pPr marL="0" lvl="0" indent="0" algn="ctr" rtl="0">
              <a:spcBef>
                <a:spcPts val="0"/>
              </a:spcBef>
              <a:spcAft>
                <a:spcPts val="0"/>
              </a:spcAft>
              <a:buClr>
                <a:schemeClr val="dk1"/>
              </a:buClr>
              <a:buSzPts val="1200"/>
              <a:buFont typeface="Arial"/>
              <a:buNone/>
            </a:pPr>
            <a:r>
              <a:rPr lang="fr" sz="1700">
                <a:solidFill>
                  <a:schemeClr val="dk1"/>
                </a:solidFill>
                <a:latin typeface="Roboto"/>
                <a:ea typeface="Roboto"/>
                <a:cs typeface="Roboto"/>
                <a:sym typeface="Roboto"/>
              </a:rPr>
              <a:t>Femmes dans les métiers techniques du numérique : une</a:t>
            </a:r>
            <a:r>
              <a:rPr lang="fr" sz="1700">
                <a:solidFill>
                  <a:srgbClr val="666666"/>
                </a:solidFill>
                <a:latin typeface="Roboto"/>
                <a:ea typeface="Roboto"/>
                <a:cs typeface="Roboto"/>
                <a:sym typeface="Roboto"/>
              </a:rPr>
              <a:t> </a:t>
            </a:r>
            <a:r>
              <a:rPr lang="fr" sz="1700">
                <a:solidFill>
                  <a:srgbClr val="E5013F"/>
                </a:solidFill>
                <a:latin typeface="Roboto"/>
                <a:ea typeface="Roboto"/>
                <a:cs typeface="Roboto"/>
                <a:sym typeface="Roboto"/>
              </a:rPr>
              <a:t>régression ! </a:t>
            </a:r>
            <a:endParaRPr sz="1700">
              <a:solidFill>
                <a:srgbClr val="E5013F"/>
              </a:solidFill>
              <a:latin typeface="Roboto"/>
              <a:ea typeface="Roboto"/>
              <a:cs typeface="Roboto"/>
              <a:sym typeface="Roboto"/>
            </a:endParaRPr>
          </a:p>
          <a:p>
            <a:pPr marL="0" lvl="0" indent="0" algn="ctr" rtl="0">
              <a:spcBef>
                <a:spcPts val="0"/>
              </a:spcBef>
              <a:spcAft>
                <a:spcPts val="0"/>
              </a:spcAft>
              <a:buClr>
                <a:schemeClr val="dk1"/>
              </a:buClr>
              <a:buSzPts val="1200"/>
              <a:buFont typeface="Arial"/>
              <a:buNone/>
            </a:pPr>
            <a:endParaRPr sz="1100">
              <a:solidFill>
                <a:srgbClr val="CE0033"/>
              </a:solidFill>
              <a:latin typeface="Roboto"/>
              <a:ea typeface="Roboto"/>
              <a:cs typeface="Roboto"/>
              <a:sym typeface="Roboto"/>
            </a:endParaRPr>
          </a:p>
          <a:p>
            <a:pPr marL="0" lvl="0" indent="0" algn="l" rtl="0">
              <a:spcBef>
                <a:spcPts val="0"/>
              </a:spcBef>
              <a:spcAft>
                <a:spcPts val="0"/>
              </a:spcAft>
              <a:buNone/>
            </a:pPr>
            <a:r>
              <a:rPr lang="fr" sz="1100" b="1">
                <a:solidFill>
                  <a:srgbClr val="CE0033"/>
                </a:solidFill>
                <a:latin typeface="Roboto"/>
                <a:ea typeface="Roboto"/>
                <a:cs typeface="Roboto"/>
                <a:sym typeface="Roboto"/>
              </a:rPr>
              <a:t>  </a:t>
            </a:r>
            <a:endParaRPr sz="1300" b="1">
              <a:solidFill>
                <a:srgbClr val="CE0033"/>
              </a:solidFill>
              <a:latin typeface="Roboto"/>
              <a:ea typeface="Roboto"/>
              <a:cs typeface="Roboto"/>
              <a:sym typeface="Roboto"/>
            </a:endParaRPr>
          </a:p>
          <a:p>
            <a:pPr marL="0" lvl="0" indent="0" algn="l" rtl="0">
              <a:spcBef>
                <a:spcPts val="0"/>
              </a:spcBef>
              <a:spcAft>
                <a:spcPts val="0"/>
              </a:spcAft>
              <a:buNone/>
            </a:pPr>
            <a:endParaRPr sz="1300" b="1">
              <a:solidFill>
                <a:srgbClr val="CE0033"/>
              </a:solidFill>
              <a:latin typeface="Roboto"/>
              <a:ea typeface="Roboto"/>
              <a:cs typeface="Roboto"/>
              <a:sym typeface="Roboto"/>
            </a:endParaRPr>
          </a:p>
        </p:txBody>
      </p:sp>
      <p:sp>
        <p:nvSpPr>
          <p:cNvPr id="95" name="Google Shape;95;p20"/>
          <p:cNvSpPr/>
          <p:nvPr/>
        </p:nvSpPr>
        <p:spPr>
          <a:xfrm>
            <a:off x="326079" y="2331430"/>
            <a:ext cx="1816200" cy="1493100"/>
          </a:xfrm>
          <a:prstGeom prst="rect">
            <a:avLst/>
          </a:prstGeom>
          <a:solidFill>
            <a:srgbClr val="F8F8F8"/>
          </a:solidFill>
          <a:ln>
            <a:noFill/>
          </a:ln>
          <a:effectLst>
            <a:outerShdw blurRad="57150" dist="19050" dir="5400000" algn="bl" rotWithShape="0">
              <a:srgbClr val="000000">
                <a:alpha val="50000"/>
              </a:srgbClr>
            </a:outerShdw>
          </a:effectLst>
        </p:spPr>
        <p:txBody>
          <a:bodyPr spcFirstLastPara="1" wrap="square" lIns="101575" tIns="101575" rIns="101575" bIns="101575" anchor="ctr" anchorCtr="0">
            <a:noAutofit/>
          </a:bodyPr>
          <a:lstStyle/>
          <a:p>
            <a:pPr marL="0" lvl="0" indent="0" algn="ctr" rtl="0">
              <a:spcBef>
                <a:spcPts val="0"/>
              </a:spcBef>
              <a:spcAft>
                <a:spcPts val="0"/>
              </a:spcAft>
              <a:buClr>
                <a:schemeClr val="dk1"/>
              </a:buClr>
              <a:buSzPts val="1100"/>
              <a:buFont typeface="Arial"/>
              <a:buNone/>
            </a:pPr>
            <a:r>
              <a:rPr lang="fr" sz="1100">
                <a:solidFill>
                  <a:schemeClr val="dk1"/>
                </a:solidFill>
                <a:latin typeface="Roboto"/>
                <a:ea typeface="Roboto"/>
                <a:cs typeface="Roboto"/>
                <a:sym typeface="Roboto"/>
              </a:rPr>
              <a:t>Des</a:t>
            </a:r>
            <a:r>
              <a:rPr lang="fr" sz="1100">
                <a:solidFill>
                  <a:srgbClr val="666666"/>
                </a:solidFill>
                <a:latin typeface="Roboto"/>
                <a:ea typeface="Roboto"/>
                <a:cs typeface="Roboto"/>
                <a:sym typeface="Roboto"/>
              </a:rPr>
              <a:t> </a:t>
            </a:r>
            <a:r>
              <a:rPr lang="fr" sz="1100" b="1">
                <a:solidFill>
                  <a:srgbClr val="E71851"/>
                </a:solidFill>
                <a:latin typeface="Roboto"/>
                <a:ea typeface="Roboto"/>
                <a:cs typeface="Roboto"/>
                <a:sym typeface="Roboto"/>
              </a:rPr>
              <a:t>représentations genrées</a:t>
            </a:r>
            <a:r>
              <a:rPr lang="fr" sz="1100">
                <a:solidFill>
                  <a:srgbClr val="666666"/>
                </a:solidFill>
                <a:latin typeface="Roboto"/>
                <a:ea typeface="Roboto"/>
                <a:cs typeface="Roboto"/>
                <a:sym typeface="Roboto"/>
              </a:rPr>
              <a:t> </a:t>
            </a:r>
            <a:r>
              <a:rPr lang="fr" sz="1100">
                <a:solidFill>
                  <a:schemeClr val="dk1"/>
                </a:solidFill>
                <a:latin typeface="Roboto"/>
                <a:ea typeface="Roboto"/>
                <a:cs typeface="Roboto"/>
                <a:sym typeface="Roboto"/>
              </a:rPr>
              <a:t>des métiers : les métiers techniques aux hommes et les métiers du </a:t>
            </a:r>
            <a:r>
              <a:rPr lang="fr" sz="1100" i="1">
                <a:solidFill>
                  <a:schemeClr val="dk1"/>
                </a:solidFill>
                <a:latin typeface="Roboto"/>
                <a:ea typeface="Roboto"/>
                <a:cs typeface="Roboto"/>
                <a:sym typeface="Roboto"/>
              </a:rPr>
              <a:t>care</a:t>
            </a:r>
            <a:r>
              <a:rPr lang="fr" sz="1100">
                <a:solidFill>
                  <a:schemeClr val="dk1"/>
                </a:solidFill>
                <a:latin typeface="Roboto"/>
                <a:ea typeface="Roboto"/>
                <a:cs typeface="Roboto"/>
                <a:sym typeface="Roboto"/>
              </a:rPr>
              <a:t> aux femmes</a:t>
            </a:r>
            <a:endParaRPr sz="1100">
              <a:solidFill>
                <a:schemeClr val="dk1"/>
              </a:solidFill>
              <a:latin typeface="Roboto"/>
              <a:ea typeface="Roboto"/>
              <a:cs typeface="Roboto"/>
              <a:sym typeface="Roboto"/>
            </a:endParaRPr>
          </a:p>
        </p:txBody>
      </p:sp>
      <p:sp>
        <p:nvSpPr>
          <p:cNvPr id="96" name="Google Shape;96;p20"/>
          <p:cNvSpPr/>
          <p:nvPr/>
        </p:nvSpPr>
        <p:spPr>
          <a:xfrm>
            <a:off x="370600" y="5242619"/>
            <a:ext cx="1816200" cy="1356600"/>
          </a:xfrm>
          <a:prstGeom prst="rect">
            <a:avLst/>
          </a:prstGeom>
          <a:solidFill>
            <a:srgbClr val="F8F8F8"/>
          </a:solidFill>
          <a:ln>
            <a:noFill/>
          </a:ln>
          <a:effectLst>
            <a:outerShdw blurRad="57150" dist="19050" dir="5400000" algn="bl" rotWithShape="0">
              <a:srgbClr val="000000">
                <a:alpha val="50000"/>
              </a:srgbClr>
            </a:outerShdw>
          </a:effectLst>
        </p:spPr>
        <p:txBody>
          <a:bodyPr spcFirstLastPara="1" wrap="square" lIns="101575" tIns="101575" rIns="101575" bIns="101575" anchor="ctr" anchorCtr="0">
            <a:noAutofit/>
          </a:bodyPr>
          <a:lstStyle/>
          <a:p>
            <a:pPr marL="0" lvl="0" indent="0" algn="ctr" rtl="0">
              <a:lnSpc>
                <a:spcPct val="100000"/>
              </a:lnSpc>
              <a:spcBef>
                <a:spcPts val="0"/>
              </a:spcBef>
              <a:spcAft>
                <a:spcPts val="0"/>
              </a:spcAft>
              <a:buNone/>
            </a:pPr>
            <a:r>
              <a:rPr lang="fr" sz="1100" b="1">
                <a:solidFill>
                  <a:srgbClr val="E5013F"/>
                </a:solidFill>
                <a:latin typeface="Roboto"/>
                <a:ea typeface="Roboto"/>
                <a:cs typeface="Roboto"/>
                <a:sym typeface="Roboto"/>
              </a:rPr>
              <a:t>85 %</a:t>
            </a:r>
            <a:endParaRPr sz="1100" b="1">
              <a:solidFill>
                <a:srgbClr val="E5013F"/>
              </a:solidFill>
              <a:latin typeface="Roboto"/>
              <a:ea typeface="Roboto"/>
              <a:cs typeface="Roboto"/>
              <a:sym typeface="Roboto"/>
            </a:endParaRPr>
          </a:p>
          <a:p>
            <a:pPr marL="0" lvl="0" indent="0" algn="ctr" rtl="0">
              <a:lnSpc>
                <a:spcPct val="100000"/>
              </a:lnSpc>
              <a:spcBef>
                <a:spcPts val="0"/>
              </a:spcBef>
              <a:spcAft>
                <a:spcPts val="0"/>
              </a:spcAft>
              <a:buNone/>
            </a:pPr>
            <a:r>
              <a:rPr lang="fr" sz="1100">
                <a:solidFill>
                  <a:schemeClr val="dk1"/>
                </a:solidFill>
                <a:latin typeface="Roboto"/>
                <a:ea typeface="Roboto"/>
                <a:cs typeface="Roboto"/>
                <a:sym typeface="Roboto"/>
              </a:rPr>
              <a:t>candidatures masculines aux postes techniques dans le numérique</a:t>
            </a:r>
            <a:endParaRPr sz="1100">
              <a:solidFill>
                <a:schemeClr val="dk1"/>
              </a:solidFill>
              <a:latin typeface="Roboto"/>
              <a:ea typeface="Roboto"/>
              <a:cs typeface="Roboto"/>
              <a:sym typeface="Roboto"/>
            </a:endParaRPr>
          </a:p>
        </p:txBody>
      </p:sp>
      <p:sp>
        <p:nvSpPr>
          <p:cNvPr id="97" name="Google Shape;97;p20"/>
          <p:cNvSpPr txBox="1"/>
          <p:nvPr/>
        </p:nvSpPr>
        <p:spPr>
          <a:xfrm>
            <a:off x="3157" y="6974129"/>
            <a:ext cx="7613400" cy="910200"/>
          </a:xfrm>
          <a:prstGeom prst="rect">
            <a:avLst/>
          </a:prstGeom>
          <a:noFill/>
          <a:ln>
            <a:noFill/>
          </a:ln>
        </p:spPr>
        <p:txBody>
          <a:bodyPr spcFirstLastPara="1" wrap="square" lIns="101575" tIns="101575" rIns="101575" bIns="101575" anchor="ctr" anchorCtr="0">
            <a:noAutofit/>
          </a:bodyPr>
          <a:lstStyle/>
          <a:p>
            <a:pPr marL="0" lvl="0" indent="0" algn="ctr" rtl="0">
              <a:lnSpc>
                <a:spcPct val="100000"/>
              </a:lnSpc>
              <a:spcBef>
                <a:spcPts val="0"/>
              </a:spcBef>
              <a:spcAft>
                <a:spcPts val="0"/>
              </a:spcAft>
              <a:buClr>
                <a:schemeClr val="dk1"/>
              </a:buClr>
              <a:buSzPts val="1200"/>
              <a:buFont typeface="Arial"/>
              <a:buNone/>
            </a:pPr>
            <a:r>
              <a:rPr lang="fr" sz="1700">
                <a:solidFill>
                  <a:schemeClr val="dk1"/>
                </a:solidFill>
                <a:latin typeface="Roboto"/>
                <a:ea typeface="Roboto"/>
                <a:cs typeface="Roboto"/>
                <a:sym typeface="Roboto"/>
              </a:rPr>
              <a:t>Un</a:t>
            </a:r>
            <a:r>
              <a:rPr lang="fr" sz="1700">
                <a:solidFill>
                  <a:srgbClr val="666666"/>
                </a:solidFill>
                <a:latin typeface="Roboto"/>
                <a:ea typeface="Roboto"/>
                <a:cs typeface="Roboto"/>
                <a:sym typeface="Roboto"/>
              </a:rPr>
              <a:t> </a:t>
            </a:r>
            <a:r>
              <a:rPr lang="fr" sz="1700">
                <a:solidFill>
                  <a:srgbClr val="CE0033"/>
                </a:solidFill>
                <a:latin typeface="Roboto"/>
                <a:ea typeface="Roboto"/>
                <a:cs typeface="Roboto"/>
                <a:sym typeface="Roboto"/>
              </a:rPr>
              <a:t>non-sens</a:t>
            </a:r>
            <a:r>
              <a:rPr lang="fr" sz="1700">
                <a:latin typeface="Roboto"/>
                <a:ea typeface="Roboto"/>
                <a:cs typeface="Roboto"/>
                <a:sym typeface="Roboto"/>
              </a:rPr>
              <a:t> </a:t>
            </a:r>
            <a:r>
              <a:rPr lang="fr" sz="1700">
                <a:solidFill>
                  <a:schemeClr val="dk1"/>
                </a:solidFill>
                <a:latin typeface="Roboto"/>
                <a:ea typeface="Roboto"/>
                <a:cs typeface="Roboto"/>
                <a:sym typeface="Roboto"/>
              </a:rPr>
              <a:t>éthique… et économique !</a:t>
            </a:r>
            <a:endParaRPr sz="1700">
              <a:solidFill>
                <a:schemeClr val="dk1"/>
              </a:solidFill>
              <a:latin typeface="Roboto"/>
              <a:ea typeface="Roboto"/>
              <a:cs typeface="Roboto"/>
              <a:sym typeface="Roboto"/>
            </a:endParaRPr>
          </a:p>
        </p:txBody>
      </p:sp>
      <p:sp>
        <p:nvSpPr>
          <p:cNvPr id="98" name="Google Shape;98;p20"/>
          <p:cNvSpPr/>
          <p:nvPr/>
        </p:nvSpPr>
        <p:spPr>
          <a:xfrm>
            <a:off x="718258" y="8829714"/>
            <a:ext cx="2623500" cy="1068000"/>
          </a:xfrm>
          <a:prstGeom prst="rect">
            <a:avLst/>
          </a:prstGeom>
          <a:solidFill>
            <a:srgbClr val="F8F8F8"/>
          </a:solidFill>
          <a:ln>
            <a:noFill/>
          </a:ln>
        </p:spPr>
        <p:txBody>
          <a:bodyPr spcFirstLastPara="1" wrap="square" lIns="101575" tIns="101575" rIns="101575" bIns="101575" anchor="ctr" anchorCtr="0">
            <a:noAutofit/>
          </a:bodyPr>
          <a:lstStyle/>
          <a:p>
            <a:pPr marL="0" lvl="0" indent="0" algn="ctr" rtl="0">
              <a:spcBef>
                <a:spcPts val="0"/>
              </a:spcBef>
              <a:spcAft>
                <a:spcPts val="0"/>
              </a:spcAft>
              <a:buClr>
                <a:schemeClr val="dk1"/>
              </a:buClr>
              <a:buSzPts val="1100"/>
              <a:buFont typeface="Arial"/>
              <a:buNone/>
            </a:pPr>
            <a:r>
              <a:rPr lang="fr" sz="1100" b="1">
                <a:solidFill>
                  <a:srgbClr val="E5013F"/>
                </a:solidFill>
                <a:latin typeface="Roboto"/>
                <a:ea typeface="Roboto"/>
                <a:cs typeface="Roboto"/>
                <a:sym typeface="Roboto"/>
              </a:rPr>
              <a:t>900’000</a:t>
            </a:r>
            <a:endParaRPr sz="1100">
              <a:solidFill>
                <a:schemeClr val="dk1"/>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fr" sz="1100">
                <a:solidFill>
                  <a:schemeClr val="dk1"/>
                </a:solidFill>
                <a:latin typeface="Roboto"/>
                <a:ea typeface="Roboto"/>
                <a:cs typeface="Roboto"/>
                <a:sym typeface="Roboto"/>
              </a:rPr>
              <a:t>postes vacants dans le secteur du numérique en 2020</a:t>
            </a:r>
            <a:endParaRPr sz="1100" b="1">
              <a:solidFill>
                <a:schemeClr val="dk1"/>
              </a:solidFill>
              <a:latin typeface="Roboto"/>
              <a:ea typeface="Roboto"/>
              <a:cs typeface="Roboto"/>
              <a:sym typeface="Roboto"/>
            </a:endParaRPr>
          </a:p>
        </p:txBody>
      </p:sp>
      <p:sp>
        <p:nvSpPr>
          <p:cNvPr id="99" name="Google Shape;99;p20"/>
          <p:cNvSpPr/>
          <p:nvPr/>
        </p:nvSpPr>
        <p:spPr>
          <a:xfrm rot="10800000">
            <a:off x="756477" y="7970727"/>
            <a:ext cx="5962800" cy="589500"/>
          </a:xfrm>
          <a:prstGeom prst="triangle">
            <a:avLst>
              <a:gd name="adj" fmla="val 50000"/>
            </a:avLst>
          </a:prstGeom>
          <a:solidFill>
            <a:srgbClr val="FEFEFE"/>
          </a:solidFill>
          <a:ln w="9525" cap="flat" cmpd="sng">
            <a:solidFill>
              <a:srgbClr val="7F7F7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Sans"/>
              <a:ea typeface="Nunito Sans"/>
              <a:cs typeface="Nunito Sans"/>
              <a:sym typeface="Nunito Sans"/>
            </a:endParaRPr>
          </a:p>
        </p:txBody>
      </p:sp>
      <p:sp>
        <p:nvSpPr>
          <p:cNvPr id="100" name="Google Shape;100;p20"/>
          <p:cNvSpPr/>
          <p:nvPr/>
        </p:nvSpPr>
        <p:spPr>
          <a:xfrm>
            <a:off x="3907819" y="8829714"/>
            <a:ext cx="2281500" cy="1146600"/>
          </a:xfrm>
          <a:prstGeom prst="rect">
            <a:avLst/>
          </a:prstGeom>
          <a:solidFill>
            <a:srgbClr val="F8F8F8"/>
          </a:solidFill>
          <a:ln>
            <a:noFill/>
          </a:ln>
        </p:spPr>
        <p:txBody>
          <a:bodyPr spcFirstLastPara="1" wrap="square" lIns="101575" tIns="101575" rIns="101575" bIns="101575" anchor="ctr" anchorCtr="0">
            <a:noAutofit/>
          </a:bodyPr>
          <a:lstStyle/>
          <a:p>
            <a:pPr marL="0" lvl="0" indent="0" algn="ctr" rtl="0">
              <a:spcBef>
                <a:spcPts val="0"/>
              </a:spcBef>
              <a:spcAft>
                <a:spcPts val="0"/>
              </a:spcAft>
              <a:buClr>
                <a:schemeClr val="dk1"/>
              </a:buClr>
              <a:buSzPts val="1100"/>
              <a:buFont typeface="Arial"/>
              <a:buNone/>
            </a:pPr>
            <a:endParaRPr sz="1100" b="1">
              <a:solidFill>
                <a:srgbClr val="E5013F"/>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fr" sz="1100" b="1">
                <a:solidFill>
                  <a:srgbClr val="E5013F"/>
                </a:solidFill>
                <a:latin typeface="Roboto"/>
                <a:ea typeface="Roboto"/>
                <a:cs typeface="Roboto"/>
                <a:sym typeface="Roboto"/>
              </a:rPr>
              <a:t>9 M€</a:t>
            </a:r>
            <a:r>
              <a:rPr lang="fr" sz="1100">
                <a:solidFill>
                  <a:srgbClr val="434343"/>
                </a:solidFill>
                <a:latin typeface="Roboto"/>
                <a:ea typeface="Roboto"/>
                <a:cs typeface="Roboto"/>
                <a:sym typeface="Roboto"/>
              </a:rPr>
              <a:t> </a:t>
            </a:r>
            <a:endParaRPr sz="1100">
              <a:solidFill>
                <a:srgbClr val="434343"/>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fr" sz="1100">
                <a:solidFill>
                  <a:schemeClr val="dk1"/>
                </a:solidFill>
                <a:latin typeface="Roboto"/>
                <a:ea typeface="Roboto"/>
                <a:cs typeface="Roboto"/>
                <a:sym typeface="Roboto"/>
              </a:rPr>
              <a:t>ajoutés au PIB européen si le secteur du numérique était paritaire</a:t>
            </a:r>
            <a:endParaRPr>
              <a:solidFill>
                <a:schemeClr val="dk1"/>
              </a:solidFill>
            </a:endParaRPr>
          </a:p>
          <a:p>
            <a:pPr marL="0" lvl="0" indent="0" algn="ctr" rtl="0">
              <a:lnSpc>
                <a:spcPct val="100000"/>
              </a:lnSpc>
              <a:spcBef>
                <a:spcPts val="0"/>
              </a:spcBef>
              <a:spcAft>
                <a:spcPts val="0"/>
              </a:spcAft>
              <a:buNone/>
            </a:pPr>
            <a:endParaRPr sz="1100" b="1">
              <a:solidFill>
                <a:srgbClr val="E5013F"/>
              </a:solidFill>
              <a:latin typeface="Roboto"/>
              <a:ea typeface="Roboto"/>
              <a:cs typeface="Roboto"/>
              <a:sym typeface="Roboto"/>
            </a:endParaRPr>
          </a:p>
        </p:txBody>
      </p:sp>
      <p:sp>
        <p:nvSpPr>
          <p:cNvPr id="101" name="Google Shape;101;p20"/>
          <p:cNvSpPr/>
          <p:nvPr/>
        </p:nvSpPr>
        <p:spPr>
          <a:xfrm>
            <a:off x="2798787" y="5242619"/>
            <a:ext cx="1816200" cy="1356600"/>
          </a:xfrm>
          <a:prstGeom prst="rect">
            <a:avLst/>
          </a:prstGeom>
          <a:solidFill>
            <a:srgbClr val="F8F8F8"/>
          </a:solidFill>
          <a:ln>
            <a:noFill/>
          </a:ln>
          <a:effectLst>
            <a:outerShdw blurRad="57150" dist="19050" dir="5400000" algn="bl" rotWithShape="0">
              <a:srgbClr val="000000">
                <a:alpha val="50000"/>
              </a:srgbClr>
            </a:outerShdw>
          </a:effectLst>
        </p:spPr>
        <p:txBody>
          <a:bodyPr spcFirstLastPara="1" wrap="square" lIns="101575" tIns="101575" rIns="101575" bIns="101575" anchor="ctr" anchorCtr="0">
            <a:noAutofit/>
          </a:bodyPr>
          <a:lstStyle/>
          <a:p>
            <a:pPr marL="0" lvl="0" indent="0" algn="ctr" rtl="0">
              <a:spcBef>
                <a:spcPts val="0"/>
              </a:spcBef>
              <a:spcAft>
                <a:spcPts val="0"/>
              </a:spcAft>
              <a:buClr>
                <a:schemeClr val="dk1"/>
              </a:buClr>
              <a:buSzPts val="1100"/>
              <a:buFont typeface="Arial"/>
              <a:buNone/>
            </a:pPr>
            <a:r>
              <a:rPr lang="fr" sz="1100" b="1">
                <a:solidFill>
                  <a:srgbClr val="CD003A"/>
                </a:solidFill>
                <a:latin typeface="Roboto"/>
                <a:ea typeface="Roboto"/>
                <a:cs typeface="Roboto"/>
                <a:sym typeface="Roboto"/>
              </a:rPr>
              <a:t>15%</a:t>
            </a:r>
            <a:r>
              <a:rPr lang="fr" sz="1100">
                <a:solidFill>
                  <a:srgbClr val="666666"/>
                </a:solidFill>
                <a:latin typeface="Roboto"/>
                <a:ea typeface="Roboto"/>
                <a:cs typeface="Roboto"/>
                <a:sym typeface="Roboto"/>
              </a:rPr>
              <a:t> </a:t>
            </a:r>
            <a:r>
              <a:rPr lang="fr" sz="1100">
                <a:solidFill>
                  <a:schemeClr val="dk1"/>
                </a:solidFill>
                <a:latin typeface="Roboto"/>
                <a:ea typeface="Roboto"/>
                <a:cs typeface="Roboto"/>
                <a:sym typeface="Roboto"/>
              </a:rPr>
              <a:t>parmi les techniciens d’études et de développement  </a:t>
            </a:r>
            <a:endParaRPr sz="1100" b="1">
              <a:solidFill>
                <a:schemeClr val="dk1"/>
              </a:solidFill>
              <a:latin typeface="Roboto"/>
              <a:ea typeface="Roboto"/>
              <a:cs typeface="Roboto"/>
              <a:sym typeface="Roboto"/>
            </a:endParaRPr>
          </a:p>
        </p:txBody>
      </p:sp>
      <p:sp>
        <p:nvSpPr>
          <p:cNvPr id="102" name="Google Shape;102;p20"/>
          <p:cNvSpPr/>
          <p:nvPr/>
        </p:nvSpPr>
        <p:spPr>
          <a:xfrm>
            <a:off x="5225321" y="5263684"/>
            <a:ext cx="1816200" cy="1356600"/>
          </a:xfrm>
          <a:prstGeom prst="rect">
            <a:avLst/>
          </a:prstGeom>
          <a:solidFill>
            <a:srgbClr val="F8F8F8"/>
          </a:solidFill>
          <a:ln>
            <a:noFill/>
          </a:ln>
          <a:effectLst>
            <a:outerShdw blurRad="57150" dist="19050" dir="5400000" algn="bl" rotWithShape="0">
              <a:srgbClr val="000000">
                <a:alpha val="50000"/>
              </a:srgbClr>
            </a:outerShdw>
          </a:effectLst>
        </p:spPr>
        <p:txBody>
          <a:bodyPr spcFirstLastPara="1" wrap="square" lIns="101575" tIns="101575" rIns="101575" bIns="101575" anchor="ctr" anchorCtr="0">
            <a:noAutofit/>
          </a:bodyPr>
          <a:lstStyle/>
          <a:p>
            <a:pPr marL="0" lvl="0" indent="0" algn="ctr" rtl="0">
              <a:lnSpc>
                <a:spcPct val="100000"/>
              </a:lnSpc>
              <a:spcBef>
                <a:spcPts val="0"/>
              </a:spcBef>
              <a:spcAft>
                <a:spcPts val="0"/>
              </a:spcAft>
              <a:buClr>
                <a:schemeClr val="dk1"/>
              </a:buClr>
              <a:buSzPts val="1100"/>
              <a:buFont typeface="Arial"/>
              <a:buNone/>
            </a:pPr>
            <a:r>
              <a:rPr lang="fr" sz="1100">
                <a:solidFill>
                  <a:schemeClr val="dk1"/>
                </a:solidFill>
                <a:latin typeface="Roboto"/>
                <a:ea typeface="Roboto"/>
                <a:cs typeface="Roboto"/>
                <a:sym typeface="Roboto"/>
              </a:rPr>
              <a:t>Parmi les entreprises du STOXX 600, les entreprises des TIC sont les seules à ne compter </a:t>
            </a:r>
            <a:r>
              <a:rPr lang="fr" sz="1100" b="1">
                <a:solidFill>
                  <a:srgbClr val="E20143"/>
                </a:solidFill>
                <a:latin typeface="Roboto"/>
                <a:ea typeface="Roboto"/>
                <a:cs typeface="Roboto"/>
                <a:sym typeface="Roboto"/>
              </a:rPr>
              <a:t>aucune femme PDG</a:t>
            </a:r>
            <a:endParaRPr sz="1100" b="1">
              <a:solidFill>
                <a:srgbClr val="E20143"/>
              </a:solidFill>
              <a:latin typeface="Roboto"/>
              <a:ea typeface="Roboto"/>
              <a:cs typeface="Roboto"/>
              <a:sym typeface="Roboto"/>
            </a:endParaRPr>
          </a:p>
        </p:txBody>
      </p:sp>
      <p:sp>
        <p:nvSpPr>
          <p:cNvPr id="103" name="Google Shape;103;p20"/>
          <p:cNvSpPr/>
          <p:nvPr/>
        </p:nvSpPr>
        <p:spPr>
          <a:xfrm rot="10800000">
            <a:off x="756477" y="4142727"/>
            <a:ext cx="5962800" cy="589500"/>
          </a:xfrm>
          <a:prstGeom prst="triangle">
            <a:avLst>
              <a:gd name="adj" fmla="val 50000"/>
            </a:avLst>
          </a:prstGeom>
          <a:solidFill>
            <a:srgbClr val="FEFEFE"/>
          </a:solidFill>
          <a:ln w="9525" cap="flat" cmpd="sng">
            <a:solidFill>
              <a:srgbClr val="7F7F7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Sans"/>
              <a:ea typeface="Nunito Sans"/>
              <a:cs typeface="Nunito Sans"/>
              <a:sym typeface="Nunito Sans"/>
            </a:endParaRPr>
          </a:p>
        </p:txBody>
      </p:sp>
      <p:sp>
        <p:nvSpPr>
          <p:cNvPr id="104" name="Google Shape;104;p20"/>
          <p:cNvSpPr/>
          <p:nvPr/>
        </p:nvSpPr>
        <p:spPr>
          <a:xfrm>
            <a:off x="2783079" y="2331430"/>
            <a:ext cx="1816200" cy="1493100"/>
          </a:xfrm>
          <a:prstGeom prst="rect">
            <a:avLst/>
          </a:prstGeom>
          <a:solidFill>
            <a:srgbClr val="F8F8F8"/>
          </a:solidFill>
          <a:ln>
            <a:noFill/>
          </a:ln>
          <a:effectLst>
            <a:outerShdw blurRad="57150" dist="19050" dir="5400000" algn="bl" rotWithShape="0">
              <a:srgbClr val="000000">
                <a:alpha val="50000"/>
              </a:srgbClr>
            </a:outerShdw>
          </a:effectLst>
        </p:spPr>
        <p:txBody>
          <a:bodyPr spcFirstLastPara="1" wrap="square" lIns="101575" tIns="101575" rIns="101575" bIns="101575" anchor="ctr" anchorCtr="0">
            <a:noAutofit/>
          </a:bodyPr>
          <a:lstStyle/>
          <a:p>
            <a:pPr marL="0" lvl="0" indent="0" algn="ctr" rtl="0">
              <a:spcBef>
                <a:spcPts val="0"/>
              </a:spcBef>
              <a:spcAft>
                <a:spcPts val="0"/>
              </a:spcAft>
              <a:buClr>
                <a:schemeClr val="dk1"/>
              </a:buClr>
              <a:buSzPts val="1100"/>
              <a:buFont typeface="Arial"/>
              <a:buNone/>
            </a:pPr>
            <a:r>
              <a:rPr lang="fr" sz="1100">
                <a:solidFill>
                  <a:schemeClr val="dk1"/>
                </a:solidFill>
                <a:latin typeface="Roboto"/>
                <a:ea typeface="Roboto"/>
                <a:cs typeface="Roboto"/>
                <a:sym typeface="Roboto"/>
              </a:rPr>
              <a:t>Une</a:t>
            </a:r>
            <a:r>
              <a:rPr lang="fr" sz="1100" b="1">
                <a:solidFill>
                  <a:srgbClr val="666666"/>
                </a:solidFill>
                <a:latin typeface="Roboto"/>
                <a:ea typeface="Roboto"/>
                <a:cs typeface="Roboto"/>
                <a:sym typeface="Roboto"/>
              </a:rPr>
              <a:t> </a:t>
            </a:r>
            <a:r>
              <a:rPr lang="fr" sz="1100" b="1">
                <a:solidFill>
                  <a:srgbClr val="E71851"/>
                </a:solidFill>
                <a:latin typeface="Roboto"/>
                <a:ea typeface="Roboto"/>
                <a:cs typeface="Roboto"/>
                <a:sym typeface="Roboto"/>
              </a:rPr>
              <a:t>cyberculture</a:t>
            </a:r>
            <a:r>
              <a:rPr lang="fr" sz="1100" b="1">
                <a:solidFill>
                  <a:schemeClr val="dk1"/>
                </a:solidFill>
                <a:latin typeface="Roboto"/>
                <a:ea typeface="Roboto"/>
                <a:cs typeface="Roboto"/>
                <a:sym typeface="Roboto"/>
              </a:rPr>
              <a:t> </a:t>
            </a:r>
            <a:r>
              <a:rPr lang="fr" sz="1100" b="1">
                <a:solidFill>
                  <a:srgbClr val="E71851"/>
                </a:solidFill>
                <a:latin typeface="Roboto"/>
                <a:ea typeface="Roboto"/>
                <a:cs typeface="Roboto"/>
                <a:sym typeface="Roboto"/>
              </a:rPr>
              <a:t>masculine </a:t>
            </a:r>
            <a:r>
              <a:rPr lang="fr" sz="1100">
                <a:solidFill>
                  <a:schemeClr val="dk1"/>
                </a:solidFill>
                <a:latin typeface="Roboto"/>
                <a:ea typeface="Roboto"/>
                <a:cs typeface="Roboto"/>
                <a:sym typeface="Roboto"/>
              </a:rPr>
              <a:t>et un</a:t>
            </a:r>
            <a:r>
              <a:rPr lang="fr" sz="1100">
                <a:solidFill>
                  <a:srgbClr val="666666"/>
                </a:solidFill>
                <a:latin typeface="Roboto"/>
                <a:ea typeface="Roboto"/>
                <a:cs typeface="Roboto"/>
                <a:sym typeface="Roboto"/>
              </a:rPr>
              <a:t> </a:t>
            </a:r>
            <a:r>
              <a:rPr lang="fr" sz="1100" b="1">
                <a:solidFill>
                  <a:srgbClr val="E20143"/>
                </a:solidFill>
                <a:latin typeface="Roboto"/>
                <a:ea typeface="Roboto"/>
                <a:cs typeface="Roboto"/>
                <a:sym typeface="Roboto"/>
              </a:rPr>
              <a:t>soupçon d’incompétence</a:t>
            </a:r>
            <a:r>
              <a:rPr lang="fr" sz="1100">
                <a:solidFill>
                  <a:srgbClr val="666666"/>
                </a:solidFill>
                <a:latin typeface="Roboto"/>
                <a:ea typeface="Roboto"/>
                <a:cs typeface="Roboto"/>
                <a:sym typeface="Roboto"/>
              </a:rPr>
              <a:t> </a:t>
            </a:r>
            <a:r>
              <a:rPr lang="fr" sz="1100">
                <a:solidFill>
                  <a:schemeClr val="dk1"/>
                </a:solidFill>
                <a:latin typeface="Roboto"/>
                <a:ea typeface="Roboto"/>
                <a:cs typeface="Roboto"/>
                <a:sym typeface="Roboto"/>
              </a:rPr>
              <a:t>porté sur les compétences techniques des femmes </a:t>
            </a:r>
            <a:endParaRPr sz="1100">
              <a:solidFill>
                <a:schemeClr val="dk1"/>
              </a:solidFill>
              <a:latin typeface="Roboto"/>
              <a:ea typeface="Roboto"/>
              <a:cs typeface="Roboto"/>
              <a:sym typeface="Roboto"/>
            </a:endParaRPr>
          </a:p>
        </p:txBody>
      </p:sp>
      <p:sp>
        <p:nvSpPr>
          <p:cNvPr id="105" name="Google Shape;105;p20"/>
          <p:cNvSpPr/>
          <p:nvPr/>
        </p:nvSpPr>
        <p:spPr>
          <a:xfrm>
            <a:off x="5240079" y="2331430"/>
            <a:ext cx="1816200" cy="1493100"/>
          </a:xfrm>
          <a:prstGeom prst="rect">
            <a:avLst/>
          </a:prstGeom>
          <a:solidFill>
            <a:srgbClr val="F8F8F8"/>
          </a:solidFill>
          <a:ln>
            <a:noFill/>
          </a:ln>
          <a:effectLst>
            <a:outerShdw blurRad="57150" dist="19050" dir="5400000" algn="bl" rotWithShape="0">
              <a:srgbClr val="000000">
                <a:alpha val="50000"/>
              </a:srgbClr>
            </a:outerShdw>
          </a:effectLst>
        </p:spPr>
        <p:txBody>
          <a:bodyPr spcFirstLastPara="1" wrap="square" lIns="101575" tIns="101575" rIns="101575" bIns="101575" anchor="ctr" anchorCtr="0">
            <a:noAutofit/>
          </a:bodyPr>
          <a:lstStyle/>
          <a:p>
            <a:pPr marL="0" lvl="0" indent="0" algn="ctr" rtl="0">
              <a:spcBef>
                <a:spcPts val="0"/>
              </a:spcBef>
              <a:spcAft>
                <a:spcPts val="0"/>
              </a:spcAft>
              <a:buClr>
                <a:schemeClr val="dk1"/>
              </a:buClr>
              <a:buSzPts val="1100"/>
              <a:buFont typeface="Arial"/>
              <a:buNone/>
            </a:pPr>
            <a:r>
              <a:rPr lang="fr" sz="1100" b="1">
                <a:solidFill>
                  <a:srgbClr val="E20143"/>
                </a:solidFill>
                <a:latin typeface="Roboto"/>
                <a:ea typeface="Roboto"/>
                <a:cs typeface="Roboto"/>
                <a:sym typeface="Roboto"/>
              </a:rPr>
              <a:t>Biais du “destin probable”</a:t>
            </a:r>
            <a:r>
              <a:rPr lang="fr" sz="1100">
                <a:solidFill>
                  <a:srgbClr val="666666"/>
                </a:solidFill>
                <a:latin typeface="Roboto"/>
                <a:ea typeface="Roboto"/>
                <a:cs typeface="Roboto"/>
                <a:sym typeface="Roboto"/>
              </a:rPr>
              <a:t> : </a:t>
            </a:r>
            <a:r>
              <a:rPr lang="fr" sz="1100">
                <a:solidFill>
                  <a:schemeClr val="dk1"/>
                </a:solidFill>
                <a:latin typeface="Roboto"/>
                <a:ea typeface="Roboto"/>
                <a:cs typeface="Roboto"/>
                <a:sym typeface="Roboto"/>
              </a:rPr>
              <a:t>orientation et auto-orientation des femmes vers des métiers non techniques </a:t>
            </a:r>
            <a:endParaRPr sz="11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ctrTitle"/>
          </p:nvPr>
        </p:nvSpPr>
        <p:spPr>
          <a:xfrm>
            <a:off x="256325" y="710550"/>
            <a:ext cx="7044600" cy="71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3000">
                <a:solidFill>
                  <a:srgbClr val="CE0033"/>
                </a:solidFill>
                <a:latin typeface="Roboto"/>
                <a:ea typeface="Roboto"/>
                <a:cs typeface="Roboto"/>
                <a:sym typeface="Roboto"/>
              </a:rPr>
              <a:t>PROGRAMME #HACKEUSES</a:t>
            </a:r>
            <a:r>
              <a:rPr lang="fr" sz="3000">
                <a:solidFill>
                  <a:srgbClr val="CCCCCC"/>
                </a:solidFill>
                <a:latin typeface="Roboto"/>
                <a:ea typeface="Roboto"/>
                <a:cs typeface="Roboto"/>
                <a:sym typeface="Roboto"/>
              </a:rPr>
              <a:t>  </a:t>
            </a:r>
            <a:r>
              <a:rPr lang="fr" sz="3000">
                <a:solidFill>
                  <a:srgbClr val="000000"/>
                </a:solidFill>
                <a:latin typeface="Roboto"/>
                <a:ea typeface="Roboto"/>
                <a:cs typeface="Roboto"/>
                <a:sym typeface="Roboto"/>
              </a:rPr>
              <a:t>POSITIONNEMENT ET OBJECTIFS </a:t>
            </a:r>
            <a:endParaRPr>
              <a:solidFill>
                <a:srgbClr val="000000"/>
              </a:solidFill>
            </a:endParaRPr>
          </a:p>
        </p:txBody>
      </p:sp>
      <p:sp>
        <p:nvSpPr>
          <p:cNvPr id="111" name="Google Shape;111;p21"/>
          <p:cNvSpPr/>
          <p:nvPr/>
        </p:nvSpPr>
        <p:spPr>
          <a:xfrm>
            <a:off x="663825" y="3660100"/>
            <a:ext cx="2701200" cy="17673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1"/>
          <p:cNvSpPr txBox="1"/>
          <p:nvPr/>
        </p:nvSpPr>
        <p:spPr>
          <a:xfrm>
            <a:off x="665200" y="3812500"/>
            <a:ext cx="2701200" cy="1169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fr" sz="1200" b="1">
                <a:latin typeface="Roboto"/>
                <a:ea typeface="Roboto"/>
                <a:cs typeface="Roboto"/>
                <a:sym typeface="Roboto"/>
              </a:rPr>
              <a:t>RETROUVER L’ENVIE de se former</a:t>
            </a:r>
            <a:endParaRPr sz="1200" b="1">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fr" sz="1200">
                <a:latin typeface="Roboto Light"/>
                <a:ea typeface="Roboto Light"/>
                <a:cs typeface="Roboto Light"/>
                <a:sym typeface="Roboto Light"/>
              </a:rPr>
              <a:t>  </a:t>
            </a:r>
            <a:endParaRPr>
              <a:latin typeface="Roboto Light"/>
              <a:ea typeface="Roboto Light"/>
              <a:cs typeface="Roboto Light"/>
              <a:sym typeface="Roboto Light"/>
            </a:endParaRPr>
          </a:p>
          <a:p>
            <a:pPr marL="0" lvl="0" indent="0" algn="l" rtl="0">
              <a:lnSpc>
                <a:spcPct val="115000"/>
              </a:lnSpc>
              <a:spcBef>
                <a:spcPts val="0"/>
              </a:spcBef>
              <a:spcAft>
                <a:spcPts val="0"/>
              </a:spcAft>
              <a:buClr>
                <a:schemeClr val="dk1"/>
              </a:buClr>
              <a:buSzPts val="1100"/>
              <a:buFont typeface="Arial"/>
              <a:buNone/>
            </a:pPr>
            <a:r>
              <a:rPr lang="fr" sz="1200">
                <a:latin typeface="Roboto"/>
                <a:ea typeface="Roboto"/>
                <a:cs typeface="Roboto"/>
                <a:sym typeface="Roboto"/>
              </a:rPr>
              <a:t>&gt;  Développer sa créativité et sa curiosité </a:t>
            </a: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fr" sz="1200">
                <a:latin typeface="Roboto"/>
                <a:ea typeface="Roboto"/>
                <a:cs typeface="Roboto"/>
                <a:sym typeface="Roboto"/>
              </a:rPr>
              <a:t>&gt;  Retrouver confiance</a:t>
            </a: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fr" sz="1200">
                <a:latin typeface="Roboto"/>
                <a:ea typeface="Roboto"/>
                <a:cs typeface="Roboto"/>
                <a:sym typeface="Roboto"/>
              </a:rPr>
              <a:t>&gt;  Se découvrir une vocation  </a:t>
            </a:r>
            <a:endParaRPr sz="1200">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sz="3000">
              <a:latin typeface="Roboto"/>
              <a:ea typeface="Roboto"/>
              <a:cs typeface="Roboto"/>
              <a:sym typeface="Roboto"/>
            </a:endParaRPr>
          </a:p>
          <a:p>
            <a:pPr marL="0" lvl="0" indent="0" algn="l" rtl="0">
              <a:spcBef>
                <a:spcPts val="0"/>
              </a:spcBef>
              <a:spcAft>
                <a:spcPts val="0"/>
              </a:spcAft>
              <a:buNone/>
            </a:pPr>
            <a:endParaRPr sz="2800" b="1">
              <a:latin typeface="Nunito Sans"/>
              <a:ea typeface="Nunito Sans"/>
              <a:cs typeface="Nunito Sans"/>
              <a:sym typeface="Nunito Sans"/>
            </a:endParaRPr>
          </a:p>
        </p:txBody>
      </p:sp>
      <p:sp>
        <p:nvSpPr>
          <p:cNvPr id="113" name="Google Shape;113;p21"/>
          <p:cNvSpPr/>
          <p:nvPr/>
        </p:nvSpPr>
        <p:spPr>
          <a:xfrm>
            <a:off x="2324375" y="1846325"/>
            <a:ext cx="2908500" cy="702300"/>
          </a:xfrm>
          <a:prstGeom prst="rect">
            <a:avLst/>
          </a:prstGeom>
          <a:noFill/>
          <a:ln w="9525" cap="flat" cmpd="sng">
            <a:solidFill>
              <a:srgbClr val="CE00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1"/>
          <p:cNvSpPr txBox="1"/>
          <p:nvPr/>
        </p:nvSpPr>
        <p:spPr>
          <a:xfrm>
            <a:off x="2645525" y="1918625"/>
            <a:ext cx="2266200" cy="71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2400" b="1">
                <a:solidFill>
                  <a:srgbClr val="CE0033"/>
                </a:solidFill>
                <a:latin typeface="Roboto"/>
                <a:ea typeface="Roboto"/>
                <a:cs typeface="Roboto"/>
                <a:sym typeface="Roboto"/>
              </a:rPr>
              <a:t>Des axes forts</a:t>
            </a:r>
            <a:endParaRPr sz="2400" b="1">
              <a:solidFill>
                <a:srgbClr val="CE0033"/>
              </a:solidFill>
              <a:latin typeface="Roboto"/>
              <a:ea typeface="Roboto"/>
              <a:cs typeface="Roboto"/>
              <a:sym typeface="Roboto"/>
            </a:endParaRPr>
          </a:p>
        </p:txBody>
      </p:sp>
      <p:sp>
        <p:nvSpPr>
          <p:cNvPr id="115" name="Google Shape;115;p21"/>
          <p:cNvSpPr/>
          <p:nvPr/>
        </p:nvSpPr>
        <p:spPr>
          <a:xfrm>
            <a:off x="-1375" y="10182900"/>
            <a:ext cx="7560000" cy="2571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1"/>
          <p:cNvSpPr/>
          <p:nvPr/>
        </p:nvSpPr>
        <p:spPr>
          <a:xfrm>
            <a:off x="663825" y="3660100"/>
            <a:ext cx="2701200" cy="816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Google Shape;117;p21"/>
          <p:cNvPicPr preferRelativeResize="0"/>
          <p:nvPr/>
        </p:nvPicPr>
        <p:blipFill>
          <a:blip r:embed="rId3">
            <a:alphaModFix/>
          </a:blip>
          <a:stretch>
            <a:fillRect/>
          </a:stretch>
        </p:blipFill>
        <p:spPr>
          <a:xfrm>
            <a:off x="1544800" y="2871313"/>
            <a:ext cx="976175" cy="976175"/>
          </a:xfrm>
          <a:prstGeom prst="rect">
            <a:avLst/>
          </a:prstGeom>
          <a:noFill/>
          <a:ln>
            <a:noFill/>
          </a:ln>
        </p:spPr>
      </p:pic>
      <p:sp>
        <p:nvSpPr>
          <p:cNvPr id="118" name="Google Shape;118;p21"/>
          <p:cNvSpPr/>
          <p:nvPr/>
        </p:nvSpPr>
        <p:spPr>
          <a:xfrm>
            <a:off x="1145937" y="9096900"/>
            <a:ext cx="5162700" cy="8082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1"/>
          <p:cNvSpPr txBox="1"/>
          <p:nvPr/>
        </p:nvSpPr>
        <p:spPr>
          <a:xfrm>
            <a:off x="1166937" y="9131075"/>
            <a:ext cx="5120700" cy="60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fr" sz="1200" b="1">
                <a:latin typeface="Roboto"/>
                <a:ea typeface="Roboto"/>
                <a:cs typeface="Roboto"/>
                <a:sym typeface="Roboto"/>
              </a:rPr>
              <a:t>S’ORIENTER</a:t>
            </a:r>
            <a:endParaRPr sz="1200" b="1">
              <a:latin typeface="Roboto"/>
              <a:ea typeface="Roboto"/>
              <a:cs typeface="Roboto"/>
              <a:sym typeface="Roboto"/>
            </a:endParaRPr>
          </a:p>
          <a:p>
            <a:pPr marL="0" lvl="0" indent="0" algn="ctr" rtl="0">
              <a:lnSpc>
                <a:spcPct val="115000"/>
              </a:lnSpc>
              <a:spcBef>
                <a:spcPts val="0"/>
              </a:spcBef>
              <a:spcAft>
                <a:spcPts val="0"/>
              </a:spcAft>
              <a:buClr>
                <a:schemeClr val="dk1"/>
              </a:buClr>
              <a:buSzPts val="1100"/>
              <a:buFont typeface="Arial"/>
              <a:buNone/>
            </a:pPr>
            <a:r>
              <a:rPr lang="fr" sz="1200" b="1">
                <a:latin typeface="Roboto"/>
                <a:ea typeface="Roboto"/>
                <a:cs typeface="Roboto"/>
                <a:sym typeface="Roboto"/>
              </a:rPr>
              <a:t> </a:t>
            </a:r>
            <a:r>
              <a:rPr lang="fr" sz="1200">
                <a:latin typeface="Roboto Medium"/>
                <a:ea typeface="Roboto Medium"/>
                <a:cs typeface="Roboto Medium"/>
                <a:sym typeface="Roboto Medium"/>
              </a:rPr>
              <a:t>vers un projet de poursuite de formation qualifiante dans un des métiers du numérique </a:t>
            </a:r>
            <a:r>
              <a:rPr lang="fr" sz="1200">
                <a:latin typeface="Roboto Light"/>
                <a:ea typeface="Roboto Light"/>
                <a:cs typeface="Roboto Light"/>
                <a:sym typeface="Roboto Light"/>
              </a:rPr>
              <a:t> </a:t>
            </a:r>
            <a:endParaRPr sz="2800">
              <a:latin typeface="Roboto"/>
              <a:ea typeface="Roboto"/>
              <a:cs typeface="Roboto"/>
              <a:sym typeface="Roboto"/>
            </a:endParaRPr>
          </a:p>
        </p:txBody>
      </p:sp>
      <p:sp>
        <p:nvSpPr>
          <p:cNvPr id="120" name="Google Shape;120;p21"/>
          <p:cNvSpPr/>
          <p:nvPr/>
        </p:nvSpPr>
        <p:spPr>
          <a:xfrm>
            <a:off x="1145937" y="9028825"/>
            <a:ext cx="5162700" cy="816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1"/>
          <p:cNvSpPr/>
          <p:nvPr/>
        </p:nvSpPr>
        <p:spPr>
          <a:xfrm>
            <a:off x="4359725" y="6419375"/>
            <a:ext cx="2701200" cy="17673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1"/>
          <p:cNvSpPr txBox="1"/>
          <p:nvPr/>
        </p:nvSpPr>
        <p:spPr>
          <a:xfrm>
            <a:off x="4361100" y="6571775"/>
            <a:ext cx="2701200" cy="1169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fr" sz="1200" b="1">
                <a:latin typeface="Roboto"/>
                <a:ea typeface="Roboto"/>
                <a:cs typeface="Roboto"/>
                <a:sym typeface="Roboto"/>
              </a:rPr>
              <a:t>DÉVELOPPER ses </a:t>
            </a:r>
            <a:r>
              <a:rPr lang="fr" sz="1200" b="1" i="1">
                <a:latin typeface="Roboto"/>
                <a:ea typeface="Roboto"/>
                <a:cs typeface="Roboto"/>
                <a:sym typeface="Roboto"/>
              </a:rPr>
              <a:t>softskills </a:t>
            </a:r>
            <a:endParaRPr sz="1200" b="1" i="1">
              <a:latin typeface="Roboto"/>
              <a:ea typeface="Roboto"/>
              <a:cs typeface="Roboto"/>
              <a:sym typeface="Roboto"/>
            </a:endParaRPr>
          </a:p>
          <a:p>
            <a:pPr marL="0" lvl="0" indent="0" algn="ctr" rtl="0">
              <a:lnSpc>
                <a:spcPct val="115000"/>
              </a:lnSpc>
              <a:spcBef>
                <a:spcPts val="0"/>
              </a:spcBef>
              <a:spcAft>
                <a:spcPts val="0"/>
              </a:spcAft>
              <a:buClr>
                <a:schemeClr val="dk1"/>
              </a:buClr>
              <a:buSzPts val="1100"/>
              <a:buFont typeface="Arial"/>
              <a:buNone/>
            </a:pPr>
            <a:endParaRPr sz="1200">
              <a:latin typeface="Roboto Medium"/>
              <a:ea typeface="Roboto Medium"/>
              <a:cs typeface="Roboto Medium"/>
              <a:sym typeface="Roboto Medium"/>
            </a:endParaRPr>
          </a:p>
          <a:p>
            <a:pPr marL="0" lvl="0" indent="0" algn="l" rtl="0">
              <a:lnSpc>
                <a:spcPct val="115000"/>
              </a:lnSpc>
              <a:spcBef>
                <a:spcPts val="0"/>
              </a:spcBef>
              <a:spcAft>
                <a:spcPts val="0"/>
              </a:spcAft>
              <a:buClr>
                <a:schemeClr val="dk1"/>
              </a:buClr>
              <a:buSzPts val="1100"/>
              <a:buFont typeface="Arial"/>
              <a:buNone/>
            </a:pPr>
            <a:r>
              <a:rPr lang="fr" sz="1200">
                <a:latin typeface="Roboto"/>
                <a:ea typeface="Roboto"/>
                <a:cs typeface="Roboto"/>
                <a:sym typeface="Roboto"/>
              </a:rPr>
              <a:t>&gt; Etre autonome</a:t>
            </a: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fr" sz="1200">
                <a:latin typeface="Roboto"/>
                <a:ea typeface="Roboto"/>
                <a:cs typeface="Roboto"/>
                <a:sym typeface="Roboto"/>
              </a:rPr>
              <a:t>&gt; Travailler en groupe et s’entraider</a:t>
            </a: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fr" sz="1200">
                <a:latin typeface="Roboto"/>
                <a:ea typeface="Roboto"/>
                <a:cs typeface="Roboto"/>
                <a:sym typeface="Roboto"/>
              </a:rPr>
              <a:t>&gt; Prendre la parole en public </a:t>
            </a: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fr" sz="1200">
                <a:latin typeface="Roboto"/>
                <a:ea typeface="Roboto"/>
                <a:cs typeface="Roboto"/>
                <a:sym typeface="Roboto"/>
              </a:rPr>
              <a:t>&gt; Formaliser ses idées par écrit </a:t>
            </a:r>
            <a:endParaRPr sz="3000">
              <a:latin typeface="Roboto"/>
              <a:ea typeface="Roboto"/>
              <a:cs typeface="Roboto"/>
              <a:sym typeface="Roboto"/>
            </a:endParaRPr>
          </a:p>
          <a:p>
            <a:pPr marL="0" lvl="0" indent="0" algn="l" rtl="0">
              <a:spcBef>
                <a:spcPts val="0"/>
              </a:spcBef>
              <a:spcAft>
                <a:spcPts val="0"/>
              </a:spcAft>
              <a:buNone/>
            </a:pPr>
            <a:endParaRPr sz="2800" b="1">
              <a:latin typeface="Nunito Sans"/>
              <a:ea typeface="Nunito Sans"/>
              <a:cs typeface="Nunito Sans"/>
              <a:sym typeface="Nunito Sans"/>
            </a:endParaRPr>
          </a:p>
        </p:txBody>
      </p:sp>
      <p:sp>
        <p:nvSpPr>
          <p:cNvPr id="123" name="Google Shape;123;p21"/>
          <p:cNvSpPr/>
          <p:nvPr/>
        </p:nvSpPr>
        <p:spPr>
          <a:xfrm>
            <a:off x="4359725" y="6419375"/>
            <a:ext cx="2701200" cy="81600"/>
          </a:xfrm>
          <a:prstGeom prst="rect">
            <a:avLst/>
          </a:prstGeom>
          <a:solidFill>
            <a:srgbClr val="FF0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1"/>
          <p:cNvSpPr/>
          <p:nvPr/>
        </p:nvSpPr>
        <p:spPr>
          <a:xfrm>
            <a:off x="4398675" y="3678150"/>
            <a:ext cx="2701200" cy="17673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1"/>
          <p:cNvSpPr txBox="1"/>
          <p:nvPr/>
        </p:nvSpPr>
        <p:spPr>
          <a:xfrm>
            <a:off x="4399375" y="3820575"/>
            <a:ext cx="2701200" cy="156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sz="1200" b="1">
                <a:latin typeface="Roboto"/>
                <a:ea typeface="Roboto"/>
                <a:cs typeface="Roboto"/>
                <a:sym typeface="Roboto"/>
              </a:rPr>
              <a:t>DÉCOUVRIR l’écosystème professionnel du numérique  </a:t>
            </a:r>
            <a:endParaRPr sz="1200" b="1">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fr" sz="1200">
                <a:latin typeface="Roboto"/>
                <a:ea typeface="Roboto"/>
                <a:cs typeface="Roboto"/>
                <a:sym typeface="Roboto"/>
              </a:rPr>
              <a:t>&gt; Rencontrer des professionnel.le.s et des figures d’identification</a:t>
            </a: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fr" sz="1200">
                <a:latin typeface="Roboto"/>
                <a:ea typeface="Roboto"/>
                <a:cs typeface="Roboto"/>
                <a:sym typeface="Roboto"/>
              </a:rPr>
              <a:t>&gt; Découvrir des lieux-phares de l’écosystème du numérique</a:t>
            </a:r>
            <a:endParaRPr sz="2800" b="1">
              <a:latin typeface="Nunito Sans"/>
              <a:ea typeface="Nunito Sans"/>
              <a:cs typeface="Nunito Sans"/>
              <a:sym typeface="Nunito Sans"/>
            </a:endParaRPr>
          </a:p>
        </p:txBody>
      </p:sp>
      <p:sp>
        <p:nvSpPr>
          <p:cNvPr id="126" name="Google Shape;126;p21"/>
          <p:cNvSpPr/>
          <p:nvPr/>
        </p:nvSpPr>
        <p:spPr>
          <a:xfrm>
            <a:off x="4398675" y="3678150"/>
            <a:ext cx="2701200" cy="816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 name="Google Shape;127;p21"/>
          <p:cNvPicPr preferRelativeResize="0"/>
          <p:nvPr/>
        </p:nvPicPr>
        <p:blipFill>
          <a:blip r:embed="rId4">
            <a:alphaModFix/>
          </a:blip>
          <a:stretch>
            <a:fillRect/>
          </a:stretch>
        </p:blipFill>
        <p:spPr>
          <a:xfrm>
            <a:off x="5261175" y="2879038"/>
            <a:ext cx="976175" cy="976175"/>
          </a:xfrm>
          <a:prstGeom prst="rect">
            <a:avLst/>
          </a:prstGeom>
          <a:noFill/>
          <a:ln>
            <a:noFill/>
          </a:ln>
        </p:spPr>
      </p:pic>
      <p:pic>
        <p:nvPicPr>
          <p:cNvPr id="128" name="Google Shape;128;p21"/>
          <p:cNvPicPr preferRelativeResize="0"/>
          <p:nvPr/>
        </p:nvPicPr>
        <p:blipFill>
          <a:blip r:embed="rId5">
            <a:alphaModFix/>
          </a:blip>
          <a:stretch>
            <a:fillRect/>
          </a:stretch>
        </p:blipFill>
        <p:spPr>
          <a:xfrm>
            <a:off x="3291905" y="8235338"/>
            <a:ext cx="976175" cy="976175"/>
          </a:xfrm>
          <a:prstGeom prst="rect">
            <a:avLst/>
          </a:prstGeom>
          <a:noFill/>
          <a:ln>
            <a:noFill/>
          </a:ln>
        </p:spPr>
      </p:pic>
      <p:sp>
        <p:nvSpPr>
          <p:cNvPr id="129" name="Google Shape;129;p21"/>
          <p:cNvSpPr/>
          <p:nvPr/>
        </p:nvSpPr>
        <p:spPr>
          <a:xfrm>
            <a:off x="6778645" y="9753816"/>
            <a:ext cx="558000" cy="558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1"/>
          <p:cNvSpPr/>
          <p:nvPr/>
        </p:nvSpPr>
        <p:spPr>
          <a:xfrm>
            <a:off x="4359038" y="6419375"/>
            <a:ext cx="2701200" cy="816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1"/>
          <p:cNvSpPr/>
          <p:nvPr/>
        </p:nvSpPr>
        <p:spPr>
          <a:xfrm>
            <a:off x="608938" y="6378500"/>
            <a:ext cx="2701200" cy="17673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1"/>
          <p:cNvSpPr txBox="1"/>
          <p:nvPr/>
        </p:nvSpPr>
        <p:spPr>
          <a:xfrm>
            <a:off x="610313" y="6530900"/>
            <a:ext cx="2701200" cy="138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sz="1200" b="1">
                <a:latin typeface="Roboto"/>
                <a:ea typeface="Roboto"/>
                <a:cs typeface="Roboto"/>
                <a:sym typeface="Roboto"/>
              </a:rPr>
              <a:t>ACQUÉRIR un socle de compétences numériques   </a:t>
            </a:r>
            <a:endParaRPr sz="1200" b="1">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fr" sz="1200">
                <a:latin typeface="Roboto"/>
                <a:ea typeface="Roboto"/>
                <a:cs typeface="Roboto"/>
                <a:sym typeface="Roboto"/>
              </a:rPr>
              <a:t>&gt; Culture du numérique</a:t>
            </a: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fr" sz="1200">
                <a:latin typeface="Roboto"/>
                <a:ea typeface="Roboto"/>
                <a:cs typeface="Roboto"/>
                <a:sym typeface="Roboto"/>
              </a:rPr>
              <a:t>&gt; Techniques du numérique</a:t>
            </a: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fr" sz="1200">
                <a:latin typeface="Roboto"/>
                <a:ea typeface="Roboto"/>
                <a:cs typeface="Roboto"/>
                <a:sym typeface="Roboto"/>
              </a:rPr>
              <a:t>&gt; Initiation à la gestion de projet agile</a:t>
            </a:r>
            <a:endParaRPr sz="12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200">
              <a:latin typeface="Roboto"/>
              <a:ea typeface="Roboto"/>
              <a:cs typeface="Roboto"/>
              <a:sym typeface="Roboto"/>
            </a:endParaRPr>
          </a:p>
        </p:txBody>
      </p:sp>
      <p:sp>
        <p:nvSpPr>
          <p:cNvPr id="133" name="Google Shape;133;p21"/>
          <p:cNvSpPr/>
          <p:nvPr/>
        </p:nvSpPr>
        <p:spPr>
          <a:xfrm>
            <a:off x="594513" y="6398325"/>
            <a:ext cx="2701200" cy="816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1"/>
          <p:cNvPicPr preferRelativeResize="0"/>
          <p:nvPr/>
        </p:nvPicPr>
        <p:blipFill>
          <a:blip r:embed="rId6">
            <a:alphaModFix/>
          </a:blip>
          <a:stretch>
            <a:fillRect/>
          </a:stretch>
        </p:blipFill>
        <p:spPr>
          <a:xfrm>
            <a:off x="5223613" y="5621073"/>
            <a:ext cx="976175" cy="976175"/>
          </a:xfrm>
          <a:prstGeom prst="rect">
            <a:avLst/>
          </a:prstGeom>
          <a:noFill/>
          <a:ln>
            <a:noFill/>
          </a:ln>
        </p:spPr>
      </p:pic>
      <p:pic>
        <p:nvPicPr>
          <p:cNvPr id="135" name="Google Shape;135;p21"/>
          <p:cNvPicPr preferRelativeResize="0"/>
          <p:nvPr/>
        </p:nvPicPr>
        <p:blipFill>
          <a:blip r:embed="rId7">
            <a:alphaModFix/>
          </a:blip>
          <a:stretch>
            <a:fillRect/>
          </a:stretch>
        </p:blipFill>
        <p:spPr>
          <a:xfrm>
            <a:off x="1471450" y="5602025"/>
            <a:ext cx="976175" cy="976175"/>
          </a:xfrm>
          <a:prstGeom prst="rect">
            <a:avLst/>
          </a:prstGeom>
          <a:noFill/>
          <a:ln>
            <a:noFill/>
          </a:ln>
        </p:spPr>
      </p:pic>
      <p:pic>
        <p:nvPicPr>
          <p:cNvPr id="136" name="Google Shape;136;p21"/>
          <p:cNvPicPr preferRelativeResize="0"/>
          <p:nvPr/>
        </p:nvPicPr>
        <p:blipFill>
          <a:blip r:embed="rId8">
            <a:alphaModFix/>
          </a:blip>
          <a:stretch>
            <a:fillRect/>
          </a:stretch>
        </p:blipFill>
        <p:spPr>
          <a:xfrm>
            <a:off x="6778650" y="9756062"/>
            <a:ext cx="558000" cy="5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41" name="Google Shape;141;p22"/>
          <p:cNvCxnSpPr/>
          <p:nvPr/>
        </p:nvCxnSpPr>
        <p:spPr>
          <a:xfrm rot="10800000">
            <a:off x="7098515" y="3612480"/>
            <a:ext cx="900" cy="1846200"/>
          </a:xfrm>
          <a:prstGeom prst="straightConnector1">
            <a:avLst/>
          </a:prstGeom>
          <a:noFill/>
          <a:ln w="19050" cap="flat" cmpd="sng">
            <a:solidFill>
              <a:srgbClr val="CE0033"/>
            </a:solidFill>
            <a:prstDash val="lgDash"/>
            <a:round/>
            <a:headEnd type="none" w="med" len="med"/>
            <a:tailEnd type="none" w="med" len="med"/>
          </a:ln>
        </p:spPr>
      </p:cxnSp>
      <p:cxnSp>
        <p:nvCxnSpPr>
          <p:cNvPr id="142" name="Google Shape;142;p22"/>
          <p:cNvCxnSpPr/>
          <p:nvPr/>
        </p:nvCxnSpPr>
        <p:spPr>
          <a:xfrm rot="10800000">
            <a:off x="6031715" y="5593680"/>
            <a:ext cx="900" cy="1846200"/>
          </a:xfrm>
          <a:prstGeom prst="straightConnector1">
            <a:avLst/>
          </a:prstGeom>
          <a:noFill/>
          <a:ln w="19050" cap="flat" cmpd="sng">
            <a:solidFill>
              <a:srgbClr val="CE0033"/>
            </a:solidFill>
            <a:prstDash val="lgDash"/>
            <a:round/>
            <a:headEnd type="none" w="med" len="med"/>
            <a:tailEnd type="none" w="med" len="med"/>
          </a:ln>
        </p:spPr>
      </p:cxnSp>
      <p:cxnSp>
        <p:nvCxnSpPr>
          <p:cNvPr id="143" name="Google Shape;143;p22"/>
          <p:cNvCxnSpPr/>
          <p:nvPr/>
        </p:nvCxnSpPr>
        <p:spPr>
          <a:xfrm rot="10800000">
            <a:off x="4583915" y="3612480"/>
            <a:ext cx="900" cy="1846200"/>
          </a:xfrm>
          <a:prstGeom prst="straightConnector1">
            <a:avLst/>
          </a:prstGeom>
          <a:noFill/>
          <a:ln w="19050" cap="flat" cmpd="sng">
            <a:solidFill>
              <a:srgbClr val="CE0033"/>
            </a:solidFill>
            <a:prstDash val="lgDash"/>
            <a:round/>
            <a:headEnd type="none" w="med" len="med"/>
            <a:tailEnd type="none" w="med" len="med"/>
          </a:ln>
        </p:spPr>
      </p:cxnSp>
      <p:cxnSp>
        <p:nvCxnSpPr>
          <p:cNvPr id="144" name="Google Shape;144;p22"/>
          <p:cNvCxnSpPr/>
          <p:nvPr/>
        </p:nvCxnSpPr>
        <p:spPr>
          <a:xfrm rot="10800000">
            <a:off x="3745715" y="5746080"/>
            <a:ext cx="900" cy="1846200"/>
          </a:xfrm>
          <a:prstGeom prst="straightConnector1">
            <a:avLst/>
          </a:prstGeom>
          <a:noFill/>
          <a:ln w="19050" cap="flat" cmpd="sng">
            <a:solidFill>
              <a:srgbClr val="CE0033"/>
            </a:solidFill>
            <a:prstDash val="lgDash"/>
            <a:round/>
            <a:headEnd type="none" w="med" len="med"/>
            <a:tailEnd type="none" w="med" len="med"/>
          </a:ln>
        </p:spPr>
      </p:cxnSp>
      <p:cxnSp>
        <p:nvCxnSpPr>
          <p:cNvPr id="145" name="Google Shape;145;p22"/>
          <p:cNvCxnSpPr/>
          <p:nvPr/>
        </p:nvCxnSpPr>
        <p:spPr>
          <a:xfrm rot="10800000">
            <a:off x="2259327" y="4457643"/>
            <a:ext cx="3900" cy="1038000"/>
          </a:xfrm>
          <a:prstGeom prst="straightConnector1">
            <a:avLst/>
          </a:prstGeom>
          <a:noFill/>
          <a:ln w="19050" cap="flat" cmpd="sng">
            <a:solidFill>
              <a:srgbClr val="CE0033"/>
            </a:solidFill>
            <a:prstDash val="lgDash"/>
            <a:round/>
            <a:headEnd type="none" w="med" len="med"/>
            <a:tailEnd type="none" w="med" len="med"/>
          </a:ln>
        </p:spPr>
      </p:cxnSp>
      <p:cxnSp>
        <p:nvCxnSpPr>
          <p:cNvPr id="146" name="Google Shape;146;p22"/>
          <p:cNvCxnSpPr/>
          <p:nvPr/>
        </p:nvCxnSpPr>
        <p:spPr>
          <a:xfrm rot="10800000">
            <a:off x="1231115" y="5593680"/>
            <a:ext cx="900" cy="1846200"/>
          </a:xfrm>
          <a:prstGeom prst="straightConnector1">
            <a:avLst/>
          </a:prstGeom>
          <a:noFill/>
          <a:ln w="19050" cap="flat" cmpd="sng">
            <a:solidFill>
              <a:srgbClr val="CE0033"/>
            </a:solidFill>
            <a:prstDash val="lgDash"/>
            <a:round/>
            <a:headEnd type="none" w="med" len="med"/>
            <a:tailEnd type="none" w="med" len="med"/>
          </a:ln>
        </p:spPr>
      </p:cxnSp>
      <p:sp>
        <p:nvSpPr>
          <p:cNvPr id="147" name="Google Shape;147;p22"/>
          <p:cNvSpPr txBox="1">
            <a:spLocks noGrp="1"/>
          </p:cNvSpPr>
          <p:nvPr>
            <p:ph type="ctrTitle"/>
          </p:nvPr>
        </p:nvSpPr>
        <p:spPr>
          <a:xfrm>
            <a:off x="256325" y="230250"/>
            <a:ext cx="7044600" cy="103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3000">
                <a:solidFill>
                  <a:srgbClr val="CE0033"/>
                </a:solidFill>
                <a:latin typeface="Roboto"/>
                <a:ea typeface="Roboto"/>
                <a:cs typeface="Roboto"/>
                <a:sym typeface="Roboto"/>
              </a:rPr>
              <a:t>PROGRAMME #HACKEUSES </a:t>
            </a:r>
            <a:endParaRPr sz="3000">
              <a:solidFill>
                <a:srgbClr val="CE0033"/>
              </a:solidFill>
              <a:latin typeface="Roboto"/>
              <a:ea typeface="Roboto"/>
              <a:cs typeface="Roboto"/>
              <a:sym typeface="Roboto"/>
            </a:endParaRPr>
          </a:p>
          <a:p>
            <a:pPr marL="0" lvl="0" indent="0" algn="ctr" rtl="0">
              <a:spcBef>
                <a:spcPts val="0"/>
              </a:spcBef>
              <a:spcAft>
                <a:spcPts val="0"/>
              </a:spcAft>
              <a:buNone/>
            </a:pPr>
            <a:r>
              <a:rPr lang="fr" sz="3000">
                <a:latin typeface="Roboto"/>
                <a:ea typeface="Roboto"/>
                <a:cs typeface="Roboto"/>
                <a:sym typeface="Roboto"/>
              </a:rPr>
              <a:t>6 SEMAINES DE PRÉQUALIFICATION</a:t>
            </a:r>
            <a:endParaRPr/>
          </a:p>
        </p:txBody>
      </p:sp>
      <p:sp>
        <p:nvSpPr>
          <p:cNvPr id="148" name="Google Shape;148;p22"/>
          <p:cNvSpPr/>
          <p:nvPr/>
        </p:nvSpPr>
        <p:spPr>
          <a:xfrm>
            <a:off x="-1375" y="10182900"/>
            <a:ext cx="7560000" cy="2571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p:nvPr/>
        </p:nvSpPr>
        <p:spPr>
          <a:xfrm>
            <a:off x="6778645" y="9753816"/>
            <a:ext cx="558000" cy="558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150;p22"/>
          <p:cNvGrpSpPr/>
          <p:nvPr/>
        </p:nvGrpSpPr>
        <p:grpSpPr>
          <a:xfrm>
            <a:off x="133500" y="5421500"/>
            <a:ext cx="7362725" cy="257105"/>
            <a:chOff x="371301" y="4811591"/>
            <a:chExt cx="6934845" cy="257105"/>
          </a:xfrm>
        </p:grpSpPr>
        <p:sp>
          <p:nvSpPr>
            <p:cNvPr id="151" name="Google Shape;151;p22"/>
            <p:cNvSpPr/>
            <p:nvPr/>
          </p:nvSpPr>
          <p:spPr>
            <a:xfrm>
              <a:off x="371301" y="4811597"/>
              <a:ext cx="1421400" cy="257100"/>
            </a:xfrm>
            <a:prstGeom prst="rect">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p:nvPr/>
          </p:nvSpPr>
          <p:spPr>
            <a:xfrm>
              <a:off x="5884747" y="4811591"/>
              <a:ext cx="1421400" cy="257100"/>
            </a:xfrm>
            <a:prstGeom prst="homePlate">
              <a:avLst>
                <a:gd name="adj" fmla="val 50000"/>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a:p>
          </p:txBody>
        </p:sp>
        <p:sp>
          <p:nvSpPr>
            <p:cNvPr id="153" name="Google Shape;153;p22"/>
            <p:cNvSpPr/>
            <p:nvPr/>
          </p:nvSpPr>
          <p:spPr>
            <a:xfrm>
              <a:off x="2915192" y="4811591"/>
              <a:ext cx="3816600" cy="257100"/>
            </a:xfrm>
            <a:prstGeom prst="homePlate">
              <a:avLst>
                <a:gd name="adj"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013F"/>
                </a:solidFill>
              </a:endParaRPr>
            </a:p>
          </p:txBody>
        </p:sp>
        <p:sp>
          <p:nvSpPr>
            <p:cNvPr id="154" name="Google Shape;154;p22"/>
            <p:cNvSpPr/>
            <p:nvPr/>
          </p:nvSpPr>
          <p:spPr>
            <a:xfrm>
              <a:off x="1965748" y="4811591"/>
              <a:ext cx="3028800" cy="257100"/>
            </a:xfrm>
            <a:prstGeom prst="homePlate">
              <a:avLst>
                <a:gd name="adj" fmla="val 50000"/>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2"/>
            <p:cNvSpPr/>
            <p:nvPr/>
          </p:nvSpPr>
          <p:spPr>
            <a:xfrm>
              <a:off x="1032336" y="4811595"/>
              <a:ext cx="1590300" cy="257100"/>
            </a:xfrm>
            <a:prstGeom prst="homePlate">
              <a:avLst>
                <a:gd name="adj" fmla="val 50000"/>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013F"/>
                </a:solidFill>
                <a:highlight>
                  <a:srgbClr val="EAD1DC"/>
                </a:highlight>
              </a:endParaRPr>
            </a:p>
          </p:txBody>
        </p:sp>
      </p:grpSp>
      <p:sp>
        <p:nvSpPr>
          <p:cNvPr id="156" name="Google Shape;156;p22"/>
          <p:cNvSpPr txBox="1"/>
          <p:nvPr/>
        </p:nvSpPr>
        <p:spPr>
          <a:xfrm>
            <a:off x="2683950" y="4894700"/>
            <a:ext cx="2021100" cy="41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rgbClr val="CE0033"/>
                </a:solidFill>
                <a:latin typeface="Nunito Sans"/>
                <a:ea typeface="Nunito Sans"/>
                <a:cs typeface="Nunito Sans"/>
                <a:sym typeface="Nunito Sans"/>
              </a:rPr>
              <a:t>SAS #HACKEUSES</a:t>
            </a:r>
            <a:r>
              <a:rPr lang="fr" sz="1600" b="1">
                <a:solidFill>
                  <a:srgbClr val="CE0033"/>
                </a:solidFill>
                <a:latin typeface="Nunito Sans"/>
                <a:ea typeface="Nunito Sans"/>
                <a:cs typeface="Nunito Sans"/>
                <a:sym typeface="Nunito Sans"/>
              </a:rPr>
              <a:t> </a:t>
            </a:r>
            <a:endParaRPr sz="1600" b="1">
              <a:solidFill>
                <a:srgbClr val="CE0033"/>
              </a:solidFill>
              <a:latin typeface="Nunito Sans"/>
              <a:ea typeface="Nunito Sans"/>
              <a:cs typeface="Nunito Sans"/>
              <a:sym typeface="Nunito Sans"/>
            </a:endParaRPr>
          </a:p>
        </p:txBody>
      </p:sp>
      <p:grpSp>
        <p:nvGrpSpPr>
          <p:cNvPr id="157" name="Google Shape;157;p22"/>
          <p:cNvGrpSpPr/>
          <p:nvPr/>
        </p:nvGrpSpPr>
        <p:grpSpPr>
          <a:xfrm>
            <a:off x="180135" y="6464012"/>
            <a:ext cx="2076150" cy="1882505"/>
            <a:chOff x="663815" y="3660100"/>
            <a:chExt cx="2701210" cy="828604"/>
          </a:xfrm>
        </p:grpSpPr>
        <p:sp>
          <p:nvSpPr>
            <p:cNvPr id="158" name="Google Shape;158;p22"/>
            <p:cNvSpPr/>
            <p:nvPr/>
          </p:nvSpPr>
          <p:spPr>
            <a:xfrm>
              <a:off x="663815" y="3660104"/>
              <a:ext cx="2701200" cy="8286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p:nvPr/>
          </p:nvSpPr>
          <p:spPr>
            <a:xfrm>
              <a:off x="663825" y="3660100"/>
              <a:ext cx="2701200" cy="816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22"/>
          <p:cNvGrpSpPr/>
          <p:nvPr/>
        </p:nvGrpSpPr>
        <p:grpSpPr>
          <a:xfrm>
            <a:off x="5204211" y="1695468"/>
            <a:ext cx="2020986" cy="2003941"/>
            <a:chOff x="663825" y="3660100"/>
            <a:chExt cx="2702575" cy="1767300"/>
          </a:xfrm>
        </p:grpSpPr>
        <p:sp>
          <p:nvSpPr>
            <p:cNvPr id="161" name="Google Shape;161;p22"/>
            <p:cNvSpPr/>
            <p:nvPr/>
          </p:nvSpPr>
          <p:spPr>
            <a:xfrm>
              <a:off x="663825" y="3660100"/>
              <a:ext cx="2701200" cy="17673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2"/>
            <p:cNvSpPr txBox="1"/>
            <p:nvPr/>
          </p:nvSpPr>
          <p:spPr>
            <a:xfrm>
              <a:off x="665200" y="3812500"/>
              <a:ext cx="2701200" cy="116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200" b="1">
                  <a:solidFill>
                    <a:srgbClr val="CE0033"/>
                  </a:solidFill>
                  <a:latin typeface="Roboto"/>
                  <a:ea typeface="Roboto"/>
                  <a:cs typeface="Roboto"/>
                  <a:sym typeface="Roboto"/>
                </a:rPr>
                <a:t>Sortie positive de formation </a:t>
              </a:r>
              <a:endParaRPr sz="1200" b="1">
                <a:solidFill>
                  <a:srgbClr val="CE0033"/>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CDI</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CDD</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Contrats pro</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Entrepreneuriat</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rgbClr val="CE0033"/>
                </a:buClr>
                <a:buSzPts val="1200"/>
                <a:buFont typeface="Roboto"/>
                <a:buChar char="●"/>
              </a:pPr>
              <a:r>
                <a:rPr lang="fr" sz="1200">
                  <a:solidFill>
                    <a:schemeClr val="dk1"/>
                  </a:solidFill>
                  <a:latin typeface="Roboto"/>
                  <a:ea typeface="Roboto"/>
                  <a:cs typeface="Roboto"/>
                  <a:sym typeface="Roboto"/>
                </a:rPr>
                <a:t>Poursuite d’études</a:t>
              </a:r>
              <a:br>
                <a:rPr lang="fr" sz="1200">
                  <a:solidFill>
                    <a:srgbClr val="B7B7B7"/>
                  </a:solidFill>
                  <a:latin typeface="Roboto"/>
                  <a:ea typeface="Roboto"/>
                  <a:cs typeface="Roboto"/>
                  <a:sym typeface="Roboto"/>
                </a:rPr>
              </a:br>
              <a:endParaRPr sz="1200">
                <a:solidFill>
                  <a:srgbClr val="B7B7B7"/>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sz="3000">
                <a:solidFill>
                  <a:srgbClr val="B7B7B7"/>
                </a:solidFill>
                <a:latin typeface="Roboto"/>
                <a:ea typeface="Roboto"/>
                <a:cs typeface="Roboto"/>
                <a:sym typeface="Roboto"/>
              </a:endParaRPr>
            </a:p>
            <a:p>
              <a:pPr marL="0" lvl="0" indent="0" algn="l" rtl="0">
                <a:spcBef>
                  <a:spcPts val="0"/>
                </a:spcBef>
                <a:spcAft>
                  <a:spcPts val="0"/>
                </a:spcAft>
                <a:buNone/>
              </a:pPr>
              <a:endParaRPr sz="2800">
                <a:solidFill>
                  <a:srgbClr val="FFFFFF"/>
                </a:solidFill>
                <a:latin typeface="Nunito Sans"/>
                <a:ea typeface="Nunito Sans"/>
                <a:cs typeface="Nunito Sans"/>
                <a:sym typeface="Nunito Sans"/>
              </a:endParaRPr>
            </a:p>
          </p:txBody>
        </p:sp>
        <p:sp>
          <p:nvSpPr>
            <p:cNvPr id="163" name="Google Shape;163;p22"/>
            <p:cNvSpPr/>
            <p:nvPr/>
          </p:nvSpPr>
          <p:spPr>
            <a:xfrm>
              <a:off x="663825" y="3660100"/>
              <a:ext cx="2701200" cy="816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22"/>
          <p:cNvGrpSpPr/>
          <p:nvPr/>
        </p:nvGrpSpPr>
        <p:grpSpPr>
          <a:xfrm>
            <a:off x="219082" y="3775599"/>
            <a:ext cx="2361879" cy="861619"/>
            <a:chOff x="609359" y="3289386"/>
            <a:chExt cx="2789841" cy="2138014"/>
          </a:xfrm>
        </p:grpSpPr>
        <p:sp>
          <p:nvSpPr>
            <p:cNvPr id="165" name="Google Shape;165;p22"/>
            <p:cNvSpPr/>
            <p:nvPr/>
          </p:nvSpPr>
          <p:spPr>
            <a:xfrm>
              <a:off x="663825" y="3660100"/>
              <a:ext cx="2701200" cy="17673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6" name="Google Shape;166;p22"/>
            <p:cNvSpPr txBox="1"/>
            <p:nvPr/>
          </p:nvSpPr>
          <p:spPr>
            <a:xfrm>
              <a:off x="609359" y="3659806"/>
              <a:ext cx="2701200" cy="11694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CE0033"/>
                </a:buClr>
                <a:buSzPts val="1200"/>
                <a:buFont typeface="Roboto"/>
                <a:buChar char="●"/>
              </a:pPr>
              <a:r>
                <a:rPr lang="fr" sz="1200">
                  <a:solidFill>
                    <a:schemeClr val="dk1"/>
                  </a:solidFill>
                  <a:latin typeface="Roboto"/>
                  <a:ea typeface="Roboto"/>
                  <a:cs typeface="Roboto"/>
                  <a:sym typeface="Roboto"/>
                </a:rPr>
                <a:t>Entretiens pour intégrer le sas #Hackeuses</a:t>
              </a:r>
              <a:br>
                <a:rPr lang="fr" sz="1200" b="1">
                  <a:solidFill>
                    <a:srgbClr val="B7B7B7"/>
                  </a:solidFill>
                  <a:latin typeface="Roboto"/>
                  <a:ea typeface="Roboto"/>
                  <a:cs typeface="Roboto"/>
                  <a:sym typeface="Roboto"/>
                </a:rPr>
              </a:br>
              <a:endParaRPr sz="1200">
                <a:solidFill>
                  <a:srgbClr val="B7B7B7"/>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sz="3000">
                <a:solidFill>
                  <a:srgbClr val="B7B7B7"/>
                </a:solidFill>
                <a:latin typeface="Roboto"/>
                <a:ea typeface="Roboto"/>
                <a:cs typeface="Roboto"/>
                <a:sym typeface="Roboto"/>
              </a:endParaRPr>
            </a:p>
            <a:p>
              <a:pPr marL="0" lvl="0" indent="0" algn="ctr" rtl="0">
                <a:spcBef>
                  <a:spcPts val="0"/>
                </a:spcBef>
                <a:spcAft>
                  <a:spcPts val="0"/>
                </a:spcAft>
                <a:buNone/>
              </a:pPr>
              <a:endParaRPr sz="2800" b="1">
                <a:solidFill>
                  <a:srgbClr val="FFFFFF"/>
                </a:solidFill>
                <a:latin typeface="Nunito Sans"/>
                <a:ea typeface="Nunito Sans"/>
                <a:cs typeface="Nunito Sans"/>
                <a:sym typeface="Nunito Sans"/>
              </a:endParaRPr>
            </a:p>
          </p:txBody>
        </p:sp>
        <p:sp>
          <p:nvSpPr>
            <p:cNvPr id="167" name="Google Shape;167;p22"/>
            <p:cNvSpPr/>
            <p:nvPr/>
          </p:nvSpPr>
          <p:spPr>
            <a:xfrm>
              <a:off x="697999" y="3289386"/>
              <a:ext cx="2701200" cy="331800"/>
            </a:xfrm>
            <a:prstGeom prst="rect">
              <a:avLst/>
            </a:prstGeom>
            <a:solidFill>
              <a:srgbClr val="CE003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168" name="Google Shape;168;p22"/>
          <p:cNvPicPr preferRelativeResize="0"/>
          <p:nvPr/>
        </p:nvPicPr>
        <p:blipFill>
          <a:blip r:embed="rId3">
            <a:alphaModFix/>
          </a:blip>
          <a:stretch>
            <a:fillRect/>
          </a:stretch>
        </p:blipFill>
        <p:spPr>
          <a:xfrm>
            <a:off x="6778650" y="9756062"/>
            <a:ext cx="558000" cy="558000"/>
          </a:xfrm>
          <a:prstGeom prst="rect">
            <a:avLst/>
          </a:prstGeom>
          <a:noFill/>
          <a:ln>
            <a:noFill/>
          </a:ln>
        </p:spPr>
      </p:pic>
      <p:sp>
        <p:nvSpPr>
          <p:cNvPr id="169" name="Google Shape;169;p22"/>
          <p:cNvSpPr/>
          <p:nvPr/>
        </p:nvSpPr>
        <p:spPr>
          <a:xfrm>
            <a:off x="2770935" y="6464020"/>
            <a:ext cx="2076000" cy="18825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p:nvPr/>
        </p:nvSpPr>
        <p:spPr>
          <a:xfrm>
            <a:off x="5209335" y="6464020"/>
            <a:ext cx="2076000" cy="18825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2"/>
          <p:cNvGrpSpPr/>
          <p:nvPr/>
        </p:nvGrpSpPr>
        <p:grpSpPr>
          <a:xfrm>
            <a:off x="2770935" y="6464012"/>
            <a:ext cx="2076150" cy="1882505"/>
            <a:chOff x="663815" y="3660100"/>
            <a:chExt cx="2701210" cy="828604"/>
          </a:xfrm>
        </p:grpSpPr>
        <p:sp>
          <p:nvSpPr>
            <p:cNvPr id="172" name="Google Shape;172;p22"/>
            <p:cNvSpPr/>
            <p:nvPr/>
          </p:nvSpPr>
          <p:spPr>
            <a:xfrm>
              <a:off x="663815" y="3660104"/>
              <a:ext cx="2701200" cy="8286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p:nvPr/>
          </p:nvSpPr>
          <p:spPr>
            <a:xfrm>
              <a:off x="663825" y="3660100"/>
              <a:ext cx="2701200" cy="816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22"/>
          <p:cNvGrpSpPr/>
          <p:nvPr/>
        </p:nvGrpSpPr>
        <p:grpSpPr>
          <a:xfrm>
            <a:off x="5209335" y="6464012"/>
            <a:ext cx="2076150" cy="1882505"/>
            <a:chOff x="663815" y="3660100"/>
            <a:chExt cx="2701210" cy="828604"/>
          </a:xfrm>
        </p:grpSpPr>
        <p:sp>
          <p:nvSpPr>
            <p:cNvPr id="175" name="Google Shape;175;p22"/>
            <p:cNvSpPr/>
            <p:nvPr/>
          </p:nvSpPr>
          <p:spPr>
            <a:xfrm>
              <a:off x="663815" y="3660104"/>
              <a:ext cx="2701200" cy="8286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2"/>
            <p:cNvSpPr/>
            <p:nvPr/>
          </p:nvSpPr>
          <p:spPr>
            <a:xfrm>
              <a:off x="663825" y="3660100"/>
              <a:ext cx="2701200" cy="816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22"/>
          <p:cNvSpPr txBox="1"/>
          <p:nvPr/>
        </p:nvSpPr>
        <p:spPr>
          <a:xfrm>
            <a:off x="2688475" y="6750825"/>
            <a:ext cx="2166300" cy="14334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Initiation web</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Découverte des métiers du numérique</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Remobilisation et orientation professionnelle</a:t>
            </a:r>
            <a:endParaRPr sz="1200">
              <a:solidFill>
                <a:schemeClr val="dk1"/>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sz="3000">
              <a:solidFill>
                <a:srgbClr val="B7B7B7"/>
              </a:solidFill>
              <a:latin typeface="Roboto"/>
              <a:ea typeface="Roboto"/>
              <a:cs typeface="Roboto"/>
              <a:sym typeface="Roboto"/>
            </a:endParaRPr>
          </a:p>
          <a:p>
            <a:pPr marL="0" lvl="0" indent="0" algn="l" rtl="0">
              <a:spcBef>
                <a:spcPts val="0"/>
              </a:spcBef>
              <a:spcAft>
                <a:spcPts val="0"/>
              </a:spcAft>
              <a:buNone/>
            </a:pPr>
            <a:endParaRPr sz="2800">
              <a:solidFill>
                <a:srgbClr val="FFFFFF"/>
              </a:solidFill>
              <a:latin typeface="Nunito Sans"/>
              <a:ea typeface="Nunito Sans"/>
              <a:cs typeface="Nunito Sans"/>
              <a:sym typeface="Nunito Sans"/>
            </a:endParaRPr>
          </a:p>
          <a:p>
            <a:pPr marL="457200" lvl="0" indent="0" algn="l" rtl="0">
              <a:lnSpc>
                <a:spcPct val="115000"/>
              </a:lnSpc>
              <a:spcBef>
                <a:spcPts val="0"/>
              </a:spcBef>
              <a:spcAft>
                <a:spcPts val="0"/>
              </a:spcAft>
              <a:buNone/>
            </a:pPr>
            <a:endParaRPr sz="1200">
              <a:solidFill>
                <a:srgbClr val="B7B7B7"/>
              </a:solidFill>
              <a:latin typeface="Roboto Medium"/>
              <a:ea typeface="Roboto Medium"/>
              <a:cs typeface="Roboto Medium"/>
              <a:sym typeface="Roboto Medium"/>
            </a:endParaRPr>
          </a:p>
          <a:p>
            <a:pPr marL="0" lvl="0" indent="0" algn="ctr" rtl="0">
              <a:spcBef>
                <a:spcPts val="0"/>
              </a:spcBef>
              <a:spcAft>
                <a:spcPts val="0"/>
              </a:spcAft>
              <a:buClr>
                <a:schemeClr val="dk1"/>
              </a:buClr>
              <a:buSzPts val="1100"/>
              <a:buFont typeface="Arial"/>
              <a:buNone/>
            </a:pPr>
            <a:endParaRPr sz="3000">
              <a:solidFill>
                <a:srgbClr val="B7B7B7"/>
              </a:solidFill>
              <a:latin typeface="Roboto"/>
              <a:ea typeface="Roboto"/>
              <a:cs typeface="Roboto"/>
              <a:sym typeface="Roboto"/>
            </a:endParaRPr>
          </a:p>
          <a:p>
            <a:pPr marL="0" lvl="0" indent="0" algn="l" rtl="0">
              <a:spcBef>
                <a:spcPts val="0"/>
              </a:spcBef>
              <a:spcAft>
                <a:spcPts val="0"/>
              </a:spcAft>
              <a:buNone/>
            </a:pPr>
            <a:endParaRPr sz="2800">
              <a:solidFill>
                <a:srgbClr val="FFFFFF"/>
              </a:solidFill>
              <a:latin typeface="Nunito Sans"/>
              <a:ea typeface="Nunito Sans"/>
              <a:cs typeface="Nunito Sans"/>
              <a:sym typeface="Nunito Sans"/>
            </a:endParaRPr>
          </a:p>
        </p:txBody>
      </p:sp>
      <p:sp>
        <p:nvSpPr>
          <p:cNvPr id="178" name="Google Shape;178;p22"/>
          <p:cNvSpPr txBox="1"/>
          <p:nvPr/>
        </p:nvSpPr>
        <p:spPr>
          <a:xfrm>
            <a:off x="4817550" y="4818500"/>
            <a:ext cx="2567400" cy="41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b="1">
                <a:solidFill>
                  <a:srgbClr val="CE0033"/>
                </a:solidFill>
                <a:latin typeface="Nunito Sans"/>
                <a:ea typeface="Nunito Sans"/>
                <a:cs typeface="Nunito Sans"/>
                <a:sym typeface="Nunito Sans"/>
              </a:rPr>
              <a:t>FORMATION </a:t>
            </a:r>
            <a:endParaRPr b="1">
              <a:solidFill>
                <a:srgbClr val="CE0033"/>
              </a:solidFill>
              <a:latin typeface="Nunito Sans"/>
              <a:ea typeface="Nunito Sans"/>
              <a:cs typeface="Nunito Sans"/>
              <a:sym typeface="Nunito Sans"/>
            </a:endParaRPr>
          </a:p>
          <a:p>
            <a:pPr marL="0" lvl="0" indent="0" algn="ctr" rtl="0">
              <a:spcBef>
                <a:spcPts val="0"/>
              </a:spcBef>
              <a:spcAft>
                <a:spcPts val="0"/>
              </a:spcAft>
              <a:buNone/>
            </a:pPr>
            <a:r>
              <a:rPr lang="fr" b="1">
                <a:solidFill>
                  <a:srgbClr val="CE0033"/>
                </a:solidFill>
                <a:latin typeface="Nunito Sans"/>
                <a:ea typeface="Nunito Sans"/>
                <a:cs typeface="Nunito Sans"/>
                <a:sym typeface="Nunito Sans"/>
              </a:rPr>
              <a:t>QUALIFIANTE</a:t>
            </a:r>
            <a:endParaRPr sz="1600" b="1">
              <a:solidFill>
                <a:srgbClr val="CE0033"/>
              </a:solidFill>
              <a:latin typeface="Nunito Sans"/>
              <a:ea typeface="Nunito Sans"/>
              <a:cs typeface="Nunito Sans"/>
              <a:sym typeface="Nunito Sans"/>
            </a:endParaRPr>
          </a:p>
        </p:txBody>
      </p:sp>
      <p:sp>
        <p:nvSpPr>
          <p:cNvPr id="179" name="Google Shape;179;p22"/>
          <p:cNvSpPr txBox="1"/>
          <p:nvPr/>
        </p:nvSpPr>
        <p:spPr>
          <a:xfrm>
            <a:off x="702750" y="4818500"/>
            <a:ext cx="2021100" cy="41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rgbClr val="CE0033"/>
                </a:solidFill>
                <a:latin typeface="Nunito Sans"/>
                <a:ea typeface="Nunito Sans"/>
                <a:cs typeface="Nunito Sans"/>
                <a:sym typeface="Nunito Sans"/>
              </a:rPr>
              <a:t>SOURCING ET RECRUTEMENT</a:t>
            </a:r>
            <a:endParaRPr b="1">
              <a:solidFill>
                <a:srgbClr val="CE0033"/>
              </a:solidFill>
              <a:latin typeface="Nunito Sans"/>
              <a:ea typeface="Nunito Sans"/>
              <a:cs typeface="Nunito Sans"/>
              <a:sym typeface="Nunito Sans"/>
            </a:endParaRPr>
          </a:p>
          <a:p>
            <a:pPr marL="0" lvl="0" indent="0" algn="l" rtl="0">
              <a:spcBef>
                <a:spcPts val="0"/>
              </a:spcBef>
              <a:spcAft>
                <a:spcPts val="0"/>
              </a:spcAft>
              <a:buNone/>
            </a:pPr>
            <a:r>
              <a:rPr lang="fr" sz="1600" b="1">
                <a:solidFill>
                  <a:srgbClr val="CE0033"/>
                </a:solidFill>
                <a:latin typeface="Nunito Sans"/>
                <a:ea typeface="Nunito Sans"/>
                <a:cs typeface="Nunito Sans"/>
                <a:sym typeface="Nunito Sans"/>
              </a:rPr>
              <a:t> </a:t>
            </a:r>
            <a:endParaRPr sz="1600" b="1">
              <a:solidFill>
                <a:srgbClr val="CE0033"/>
              </a:solidFill>
              <a:latin typeface="Nunito Sans"/>
              <a:ea typeface="Nunito Sans"/>
              <a:cs typeface="Nunito Sans"/>
              <a:sym typeface="Nunito Sans"/>
            </a:endParaRPr>
          </a:p>
        </p:txBody>
      </p:sp>
      <p:sp>
        <p:nvSpPr>
          <p:cNvPr id="180" name="Google Shape;180;p22"/>
          <p:cNvSpPr txBox="1"/>
          <p:nvPr/>
        </p:nvSpPr>
        <p:spPr>
          <a:xfrm>
            <a:off x="5050675" y="6750825"/>
            <a:ext cx="2166300" cy="14334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Développeur.se web au CEF</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Autres formations dans le numérique</a:t>
            </a:r>
            <a:endParaRPr sz="1200">
              <a:solidFill>
                <a:schemeClr val="dk1"/>
              </a:solidFill>
              <a:latin typeface="Roboto"/>
              <a:ea typeface="Roboto"/>
              <a:cs typeface="Roboto"/>
              <a:sym typeface="Roboto"/>
            </a:endParaRPr>
          </a:p>
          <a:p>
            <a:pPr marL="1371600" lvl="0" indent="0" algn="l" rtl="0">
              <a:lnSpc>
                <a:spcPct val="115000"/>
              </a:lnSpc>
              <a:spcBef>
                <a:spcPts val="0"/>
              </a:spcBef>
              <a:spcAft>
                <a:spcPts val="0"/>
              </a:spcAft>
              <a:buNone/>
            </a:pPr>
            <a:endParaRPr sz="1200">
              <a:solidFill>
                <a:srgbClr val="B7B7B7"/>
              </a:solidFill>
              <a:latin typeface="Roboto"/>
              <a:ea typeface="Roboto"/>
              <a:cs typeface="Roboto"/>
              <a:sym typeface="Roboto"/>
            </a:endParaRPr>
          </a:p>
          <a:p>
            <a:pPr marL="0" lvl="0" indent="0" algn="ctr" rtl="0">
              <a:spcBef>
                <a:spcPts val="0"/>
              </a:spcBef>
              <a:spcAft>
                <a:spcPts val="0"/>
              </a:spcAft>
              <a:buNone/>
            </a:pPr>
            <a:endParaRPr sz="3000">
              <a:solidFill>
                <a:srgbClr val="B7B7B7"/>
              </a:solidFill>
              <a:latin typeface="Roboto"/>
              <a:ea typeface="Roboto"/>
              <a:cs typeface="Roboto"/>
              <a:sym typeface="Roboto"/>
            </a:endParaRPr>
          </a:p>
          <a:p>
            <a:pPr marL="0" lvl="0" indent="0" algn="l" rtl="0">
              <a:spcBef>
                <a:spcPts val="0"/>
              </a:spcBef>
              <a:spcAft>
                <a:spcPts val="0"/>
              </a:spcAft>
              <a:buNone/>
            </a:pPr>
            <a:endParaRPr sz="2800">
              <a:solidFill>
                <a:srgbClr val="FFFFFF"/>
              </a:solidFill>
              <a:latin typeface="Nunito Sans"/>
              <a:ea typeface="Nunito Sans"/>
              <a:cs typeface="Nunito Sans"/>
              <a:sym typeface="Nunito Sans"/>
            </a:endParaRPr>
          </a:p>
          <a:p>
            <a:pPr marL="457200" lvl="0" indent="0" algn="l" rtl="0">
              <a:lnSpc>
                <a:spcPct val="115000"/>
              </a:lnSpc>
              <a:spcBef>
                <a:spcPts val="0"/>
              </a:spcBef>
              <a:spcAft>
                <a:spcPts val="0"/>
              </a:spcAft>
              <a:buNone/>
            </a:pPr>
            <a:endParaRPr sz="1200">
              <a:solidFill>
                <a:srgbClr val="B7B7B7"/>
              </a:solidFill>
              <a:latin typeface="Roboto Medium"/>
              <a:ea typeface="Roboto Medium"/>
              <a:cs typeface="Roboto Medium"/>
              <a:sym typeface="Roboto Medium"/>
            </a:endParaRPr>
          </a:p>
          <a:p>
            <a:pPr marL="0" lvl="0" indent="0" algn="ctr" rtl="0">
              <a:spcBef>
                <a:spcPts val="0"/>
              </a:spcBef>
              <a:spcAft>
                <a:spcPts val="0"/>
              </a:spcAft>
              <a:buClr>
                <a:schemeClr val="dk1"/>
              </a:buClr>
              <a:buSzPts val="1100"/>
              <a:buFont typeface="Arial"/>
              <a:buNone/>
            </a:pPr>
            <a:endParaRPr sz="3000">
              <a:solidFill>
                <a:srgbClr val="B7B7B7"/>
              </a:solidFill>
              <a:latin typeface="Roboto"/>
              <a:ea typeface="Roboto"/>
              <a:cs typeface="Roboto"/>
              <a:sym typeface="Roboto"/>
            </a:endParaRPr>
          </a:p>
          <a:p>
            <a:pPr marL="0" lvl="0" indent="0" algn="l" rtl="0">
              <a:spcBef>
                <a:spcPts val="0"/>
              </a:spcBef>
              <a:spcAft>
                <a:spcPts val="0"/>
              </a:spcAft>
              <a:buNone/>
            </a:pPr>
            <a:endParaRPr sz="2800">
              <a:solidFill>
                <a:srgbClr val="FFFFFF"/>
              </a:solidFill>
              <a:latin typeface="Nunito Sans"/>
              <a:ea typeface="Nunito Sans"/>
              <a:cs typeface="Nunito Sans"/>
              <a:sym typeface="Nunito Sans"/>
            </a:endParaRPr>
          </a:p>
        </p:txBody>
      </p:sp>
      <p:sp>
        <p:nvSpPr>
          <p:cNvPr id="181" name="Google Shape;181;p22"/>
          <p:cNvSpPr txBox="1"/>
          <p:nvPr/>
        </p:nvSpPr>
        <p:spPr>
          <a:xfrm>
            <a:off x="191719" y="6735800"/>
            <a:ext cx="2091300" cy="13485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Roboto"/>
              <a:buChar char="●"/>
            </a:pPr>
            <a:r>
              <a:rPr lang="fr" sz="1200" dirty="0">
                <a:solidFill>
                  <a:schemeClr val="dk1"/>
                </a:solidFill>
                <a:latin typeface="Roboto"/>
                <a:ea typeface="Roboto"/>
                <a:cs typeface="Roboto"/>
                <a:sym typeface="Roboto"/>
              </a:rPr>
              <a:t>Participation aux informations collectives</a:t>
            </a:r>
            <a:endParaRPr sz="1200" dirty="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fr" sz="1200" dirty="0">
                <a:solidFill>
                  <a:schemeClr val="dk1"/>
                </a:solidFill>
                <a:latin typeface="Roboto"/>
                <a:ea typeface="Roboto"/>
                <a:cs typeface="Roboto"/>
                <a:sym typeface="Roboto"/>
              </a:rPr>
              <a:t>Exercices sur Codecademy </a:t>
            </a:r>
            <a:endParaRPr sz="1200" dirty="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rgbClr val="CE0033"/>
              </a:buClr>
              <a:buSzPts val="1200"/>
              <a:buFont typeface="Roboto Medium"/>
              <a:buChar char="●"/>
            </a:pPr>
            <a:r>
              <a:rPr lang="fr" sz="1200" dirty="0">
                <a:solidFill>
                  <a:schemeClr val="dk1"/>
                </a:solidFill>
                <a:latin typeface="Roboto"/>
                <a:ea typeface="Roboto"/>
                <a:cs typeface="Roboto"/>
                <a:sym typeface="Roboto"/>
              </a:rPr>
              <a:t>Candidatures en ligne</a:t>
            </a:r>
            <a:br>
              <a:rPr lang="fr" sz="1200" dirty="0">
                <a:solidFill>
                  <a:srgbClr val="B7B7B7"/>
                </a:solidFill>
                <a:latin typeface="Roboto Medium"/>
                <a:ea typeface="Roboto Medium"/>
                <a:cs typeface="Roboto Medium"/>
                <a:sym typeface="Roboto Medium"/>
              </a:rPr>
            </a:br>
            <a:endParaRPr sz="1200" dirty="0">
              <a:solidFill>
                <a:srgbClr val="B7B7B7"/>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sz="3000" dirty="0">
              <a:solidFill>
                <a:srgbClr val="B7B7B7"/>
              </a:solidFill>
              <a:latin typeface="Roboto"/>
              <a:ea typeface="Roboto"/>
              <a:cs typeface="Roboto"/>
              <a:sym typeface="Roboto"/>
            </a:endParaRPr>
          </a:p>
          <a:p>
            <a:pPr marL="0" lvl="0" indent="0" algn="l" rtl="0">
              <a:spcBef>
                <a:spcPts val="0"/>
              </a:spcBef>
              <a:spcAft>
                <a:spcPts val="0"/>
              </a:spcAft>
              <a:buNone/>
            </a:pPr>
            <a:endParaRPr sz="2800" dirty="0">
              <a:solidFill>
                <a:srgbClr val="FFFFFF"/>
              </a:solidFill>
              <a:latin typeface="Nunito Sans"/>
              <a:ea typeface="Nunito Sans"/>
              <a:cs typeface="Nunito Sans"/>
              <a:sym typeface="Nunito Sans"/>
            </a:endParaRPr>
          </a:p>
        </p:txBody>
      </p:sp>
      <p:grpSp>
        <p:nvGrpSpPr>
          <p:cNvPr id="182" name="Google Shape;182;p22"/>
          <p:cNvGrpSpPr/>
          <p:nvPr/>
        </p:nvGrpSpPr>
        <p:grpSpPr>
          <a:xfrm>
            <a:off x="2581282" y="2784999"/>
            <a:ext cx="2438079" cy="861619"/>
            <a:chOff x="519352" y="3289386"/>
            <a:chExt cx="2879848" cy="2138014"/>
          </a:xfrm>
        </p:grpSpPr>
        <p:sp>
          <p:nvSpPr>
            <p:cNvPr id="183" name="Google Shape;183;p22"/>
            <p:cNvSpPr/>
            <p:nvPr/>
          </p:nvSpPr>
          <p:spPr>
            <a:xfrm>
              <a:off x="663825" y="3660100"/>
              <a:ext cx="2701200" cy="17673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 name="Google Shape;184;p22"/>
            <p:cNvSpPr txBox="1"/>
            <p:nvPr/>
          </p:nvSpPr>
          <p:spPr>
            <a:xfrm>
              <a:off x="519352" y="3659806"/>
              <a:ext cx="2701200" cy="11694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CE0033"/>
                </a:buClr>
                <a:buSzPts val="1200"/>
                <a:buFont typeface="Roboto"/>
                <a:buChar char="●"/>
              </a:pPr>
              <a:r>
                <a:rPr lang="fr" sz="1200">
                  <a:solidFill>
                    <a:schemeClr val="dk1"/>
                  </a:solidFill>
                  <a:latin typeface="Roboto"/>
                  <a:ea typeface="Roboto"/>
                  <a:cs typeface="Roboto"/>
                  <a:sym typeface="Roboto"/>
                </a:rPr>
                <a:t>Entretiens pour intégrer une formation métier</a:t>
              </a:r>
              <a:br>
                <a:rPr lang="fr" sz="1200" b="1">
                  <a:solidFill>
                    <a:srgbClr val="B7B7B7"/>
                  </a:solidFill>
                  <a:latin typeface="Roboto"/>
                  <a:ea typeface="Roboto"/>
                  <a:cs typeface="Roboto"/>
                  <a:sym typeface="Roboto"/>
                </a:rPr>
              </a:br>
              <a:endParaRPr sz="1200">
                <a:solidFill>
                  <a:srgbClr val="B7B7B7"/>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sz="3000">
                <a:solidFill>
                  <a:srgbClr val="B7B7B7"/>
                </a:solidFill>
                <a:latin typeface="Roboto"/>
                <a:ea typeface="Roboto"/>
                <a:cs typeface="Roboto"/>
                <a:sym typeface="Roboto"/>
              </a:endParaRPr>
            </a:p>
            <a:p>
              <a:pPr marL="0" lvl="0" indent="0" algn="ctr" rtl="0">
                <a:spcBef>
                  <a:spcPts val="0"/>
                </a:spcBef>
                <a:spcAft>
                  <a:spcPts val="0"/>
                </a:spcAft>
                <a:buNone/>
              </a:pPr>
              <a:endParaRPr sz="2800" b="1">
                <a:solidFill>
                  <a:srgbClr val="FFFFFF"/>
                </a:solidFill>
                <a:latin typeface="Nunito Sans"/>
                <a:ea typeface="Nunito Sans"/>
                <a:cs typeface="Nunito Sans"/>
                <a:sym typeface="Nunito Sans"/>
              </a:endParaRPr>
            </a:p>
          </p:txBody>
        </p:sp>
        <p:sp>
          <p:nvSpPr>
            <p:cNvPr id="185" name="Google Shape;185;p22"/>
            <p:cNvSpPr/>
            <p:nvPr/>
          </p:nvSpPr>
          <p:spPr>
            <a:xfrm>
              <a:off x="697999" y="3289386"/>
              <a:ext cx="2701200" cy="331800"/>
            </a:xfrm>
            <a:prstGeom prst="rect">
              <a:avLst/>
            </a:prstGeom>
            <a:solidFill>
              <a:srgbClr val="CE003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p:nvPr/>
        </p:nvSpPr>
        <p:spPr>
          <a:xfrm>
            <a:off x="2324375" y="1693925"/>
            <a:ext cx="2908500" cy="702300"/>
          </a:xfrm>
          <a:prstGeom prst="rect">
            <a:avLst/>
          </a:prstGeom>
          <a:noFill/>
          <a:ln w="9525" cap="flat" cmpd="sng">
            <a:solidFill>
              <a:srgbClr val="CE00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txBox="1"/>
          <p:nvPr/>
        </p:nvSpPr>
        <p:spPr>
          <a:xfrm>
            <a:off x="2645525" y="1766225"/>
            <a:ext cx="2266200" cy="71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2400" b="1">
                <a:solidFill>
                  <a:srgbClr val="CE0033"/>
                </a:solidFill>
                <a:latin typeface="Roboto"/>
                <a:ea typeface="Roboto"/>
                <a:cs typeface="Roboto"/>
                <a:sym typeface="Roboto"/>
              </a:rPr>
              <a:t>Programme</a:t>
            </a:r>
            <a:endParaRPr sz="2400" b="1">
              <a:solidFill>
                <a:srgbClr val="CE0033"/>
              </a:solidFill>
              <a:latin typeface="Roboto"/>
              <a:ea typeface="Roboto"/>
              <a:cs typeface="Roboto"/>
              <a:sym typeface="Roboto"/>
            </a:endParaRPr>
          </a:p>
        </p:txBody>
      </p:sp>
      <p:sp>
        <p:nvSpPr>
          <p:cNvPr id="192" name="Google Shape;192;p23"/>
          <p:cNvSpPr/>
          <p:nvPr/>
        </p:nvSpPr>
        <p:spPr>
          <a:xfrm>
            <a:off x="-1375" y="10182900"/>
            <a:ext cx="7560000" cy="2571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a:off x="6778645" y="9694043"/>
            <a:ext cx="558000" cy="571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a:off x="732875" y="3033681"/>
            <a:ext cx="2701200" cy="67521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txBox="1"/>
          <p:nvPr/>
        </p:nvSpPr>
        <p:spPr>
          <a:xfrm>
            <a:off x="734250" y="3203121"/>
            <a:ext cx="2701200" cy="49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1200" b="1">
                <a:solidFill>
                  <a:schemeClr val="dk1"/>
                </a:solidFill>
                <a:latin typeface="Roboto"/>
                <a:ea typeface="Roboto"/>
                <a:cs typeface="Roboto"/>
                <a:sym typeface="Roboto"/>
              </a:rPr>
              <a:t>Culture du numérique</a:t>
            </a:r>
            <a:endParaRPr sz="1200">
              <a:solidFill>
                <a:schemeClr val="dk1"/>
              </a:solidFill>
              <a:latin typeface="Roboto"/>
              <a:ea typeface="Roboto"/>
              <a:cs typeface="Roboto"/>
              <a:sym typeface="Roboto"/>
            </a:endParaRPr>
          </a:p>
          <a:p>
            <a:pPr marL="469900" lvl="0" indent="-317500" algn="l" rtl="0">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Connaître les enjeux sociétaux du numérique et savoir gérer son identité numérique </a:t>
            </a:r>
            <a:endParaRPr sz="1200">
              <a:solidFill>
                <a:schemeClr val="dk1"/>
              </a:solidFill>
              <a:latin typeface="Roboto"/>
              <a:ea typeface="Roboto"/>
              <a:cs typeface="Roboto"/>
              <a:sym typeface="Roboto"/>
            </a:endParaRPr>
          </a:p>
          <a:p>
            <a:pPr marL="469900" lvl="0" indent="-317500" algn="l" rtl="0">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Savoir utiliser les outils de travail collaboratifs (Google drive, Google sites, etc.)</a:t>
            </a:r>
            <a:endParaRPr sz="1200">
              <a:solidFill>
                <a:schemeClr val="dk1"/>
              </a:solidFill>
              <a:latin typeface="Roboto"/>
              <a:ea typeface="Roboto"/>
              <a:cs typeface="Roboto"/>
              <a:sym typeface="Roboto"/>
            </a:endParaRPr>
          </a:p>
          <a:p>
            <a:pPr marL="469900" lvl="0" indent="-317500" algn="l" rtl="0">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Savoir organiser une veille numérique</a:t>
            </a:r>
            <a:endParaRPr sz="1200" i="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fr" sz="1200" b="1">
                <a:solidFill>
                  <a:schemeClr val="dk1"/>
                </a:solidFill>
                <a:latin typeface="Roboto"/>
                <a:ea typeface="Roboto"/>
                <a:cs typeface="Roboto"/>
                <a:sym typeface="Roboto"/>
              </a:rPr>
              <a:t>Techniques du numérique</a:t>
            </a:r>
            <a:endParaRPr sz="1200" i="1">
              <a:solidFill>
                <a:schemeClr val="dk1"/>
              </a:solidFill>
              <a:latin typeface="Roboto"/>
              <a:ea typeface="Roboto"/>
              <a:cs typeface="Roboto"/>
              <a:sym typeface="Roboto"/>
            </a:endParaRPr>
          </a:p>
          <a:p>
            <a:pPr marL="469900" lvl="0" indent="-317500" algn="l" rtl="0">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Configurer et mettre en ligne un premier site créé avec un CMS</a:t>
            </a:r>
            <a:endParaRPr sz="1200">
              <a:solidFill>
                <a:schemeClr val="dk1"/>
              </a:solidFill>
              <a:latin typeface="Roboto"/>
              <a:ea typeface="Roboto"/>
              <a:cs typeface="Roboto"/>
              <a:sym typeface="Roboto"/>
            </a:endParaRPr>
          </a:p>
          <a:p>
            <a:pPr marL="469900" lvl="0" indent="-317500" algn="l" rtl="0">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S’initier à l'algorithmique et aux langages HTML, CSS, JS</a:t>
            </a:r>
            <a:endParaRPr sz="1200">
              <a:solidFill>
                <a:schemeClr val="dk1"/>
              </a:solidFill>
              <a:latin typeface="Roboto"/>
              <a:ea typeface="Roboto"/>
              <a:cs typeface="Roboto"/>
              <a:sym typeface="Roboto"/>
            </a:endParaRPr>
          </a:p>
          <a:p>
            <a:pPr marL="469900" lvl="0" indent="-317500" algn="l" rtl="0">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Découvrir des logiciels libres, l'environnement </a:t>
            </a:r>
            <a:r>
              <a:rPr lang="fr" sz="1200" i="1">
                <a:solidFill>
                  <a:schemeClr val="dk1"/>
                </a:solidFill>
                <a:latin typeface="Roboto"/>
                <a:ea typeface="Roboto"/>
                <a:cs typeface="Roboto"/>
                <a:sym typeface="Roboto"/>
              </a:rPr>
              <a:t>Linux</a:t>
            </a:r>
            <a:r>
              <a:rPr lang="fr" sz="1200">
                <a:solidFill>
                  <a:schemeClr val="dk1"/>
                </a:solidFill>
                <a:latin typeface="Roboto"/>
                <a:ea typeface="Roboto"/>
                <a:cs typeface="Roboto"/>
                <a:sym typeface="Roboto"/>
              </a:rPr>
              <a:t> et les licences </a:t>
            </a:r>
            <a:r>
              <a:rPr lang="fr" sz="1200" i="1">
                <a:solidFill>
                  <a:schemeClr val="dk1"/>
                </a:solidFill>
                <a:latin typeface="Roboto"/>
                <a:ea typeface="Roboto"/>
                <a:cs typeface="Roboto"/>
                <a:sym typeface="Roboto"/>
              </a:rPr>
              <a:t>open source</a:t>
            </a:r>
            <a:endParaRPr sz="1200" i="1">
              <a:solidFill>
                <a:schemeClr val="dk1"/>
              </a:solidFill>
              <a:latin typeface="Roboto"/>
              <a:ea typeface="Roboto"/>
              <a:cs typeface="Roboto"/>
              <a:sym typeface="Roboto"/>
            </a:endParaRPr>
          </a:p>
          <a:p>
            <a:pPr marL="469900" lvl="0" indent="0" algn="l" rtl="0">
              <a:spcBef>
                <a:spcPts val="0"/>
              </a:spcBef>
              <a:spcAft>
                <a:spcPts val="0"/>
              </a:spcAft>
              <a:buNone/>
            </a:pPr>
            <a:endParaRPr sz="1200" i="1">
              <a:solidFill>
                <a:schemeClr val="dk1"/>
              </a:solidFill>
              <a:latin typeface="Roboto"/>
              <a:ea typeface="Roboto"/>
              <a:cs typeface="Roboto"/>
              <a:sym typeface="Roboto"/>
            </a:endParaRPr>
          </a:p>
          <a:p>
            <a:pPr marL="0" lvl="0" indent="0" algn="l" rtl="0">
              <a:spcBef>
                <a:spcPts val="0"/>
              </a:spcBef>
              <a:spcAft>
                <a:spcPts val="0"/>
              </a:spcAft>
              <a:buClr>
                <a:srgbClr val="000000"/>
              </a:buClr>
              <a:buSzPts val="1100"/>
              <a:buFont typeface="Arial"/>
              <a:buNone/>
            </a:pPr>
            <a:r>
              <a:rPr lang="fr" sz="1200" b="1">
                <a:solidFill>
                  <a:schemeClr val="dk1"/>
                </a:solidFill>
                <a:latin typeface="Roboto"/>
                <a:ea typeface="Roboto"/>
                <a:cs typeface="Roboto"/>
                <a:sym typeface="Roboto"/>
              </a:rPr>
              <a:t>Certification des compétences</a:t>
            </a:r>
            <a:endParaRPr sz="1200" b="1">
              <a:solidFill>
                <a:schemeClr val="dk1"/>
              </a:solidFill>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Passage de la certification “Réaliser des applications web à l’aide d’un système de gestion de contenus (CMS)”</a:t>
            </a:r>
            <a:endParaRPr sz="1200">
              <a:solidFill>
                <a:schemeClr val="dk1"/>
              </a:solidFill>
              <a:latin typeface="Roboto"/>
              <a:ea typeface="Roboto"/>
              <a:cs typeface="Roboto"/>
              <a:sym typeface="Roboto"/>
            </a:endParaRPr>
          </a:p>
          <a:p>
            <a:pPr marL="0" lvl="0" indent="0" algn="l" rtl="0">
              <a:spcBef>
                <a:spcPts val="0"/>
              </a:spcBef>
              <a:spcAft>
                <a:spcPts val="0"/>
              </a:spcAft>
              <a:buNone/>
            </a:pPr>
            <a:endParaRPr sz="2800">
              <a:solidFill>
                <a:srgbClr val="B7B7B7"/>
              </a:solidFill>
              <a:latin typeface="Roboto"/>
              <a:ea typeface="Roboto"/>
              <a:cs typeface="Roboto"/>
              <a:sym typeface="Roboto"/>
            </a:endParaRPr>
          </a:p>
        </p:txBody>
      </p:sp>
      <p:sp>
        <p:nvSpPr>
          <p:cNvPr id="196" name="Google Shape;196;p23"/>
          <p:cNvSpPr/>
          <p:nvPr/>
        </p:nvSpPr>
        <p:spPr>
          <a:xfrm rot="10800000" flipH="1">
            <a:off x="732875" y="2686640"/>
            <a:ext cx="2701200" cy="4494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txBox="1"/>
          <p:nvPr/>
        </p:nvSpPr>
        <p:spPr>
          <a:xfrm>
            <a:off x="629225" y="2604785"/>
            <a:ext cx="2908500" cy="37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sz="1200">
                <a:solidFill>
                  <a:schemeClr val="lt1"/>
                </a:solidFill>
                <a:latin typeface="Roboto Medium"/>
                <a:ea typeface="Roboto Medium"/>
                <a:cs typeface="Roboto Medium"/>
                <a:sym typeface="Roboto Medium"/>
              </a:rPr>
              <a:t>Acquérir un socle de compétences numériques</a:t>
            </a:r>
            <a:endParaRPr sz="1200">
              <a:solidFill>
                <a:schemeClr val="lt1"/>
              </a:solidFill>
              <a:latin typeface="Roboto Medium"/>
              <a:ea typeface="Roboto Medium"/>
              <a:cs typeface="Roboto Medium"/>
              <a:sym typeface="Roboto Medium"/>
            </a:endParaRPr>
          </a:p>
          <a:p>
            <a:pPr marL="0" lvl="0" indent="0" algn="l" rtl="0">
              <a:spcBef>
                <a:spcPts val="0"/>
              </a:spcBef>
              <a:spcAft>
                <a:spcPts val="0"/>
              </a:spcAft>
              <a:buNone/>
            </a:pPr>
            <a:endParaRPr/>
          </a:p>
        </p:txBody>
      </p:sp>
      <p:sp>
        <p:nvSpPr>
          <p:cNvPr id="198" name="Google Shape;198;p23"/>
          <p:cNvSpPr/>
          <p:nvPr/>
        </p:nvSpPr>
        <p:spPr>
          <a:xfrm>
            <a:off x="4127325" y="3120764"/>
            <a:ext cx="2701200" cy="24156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99" name="Google Shape;199;p23"/>
          <p:cNvSpPr txBox="1"/>
          <p:nvPr/>
        </p:nvSpPr>
        <p:spPr>
          <a:xfrm>
            <a:off x="4127313" y="3202551"/>
            <a:ext cx="2701200" cy="12999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S’exprimer en public</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Formaliser ses idées par écrit</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Travailler en équipe</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Travailler en autonomie</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Développer sa créativité et sa curiosité</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Apprendre en enseignant</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rgbClr val="CE0033"/>
              </a:buClr>
              <a:buSzPts val="1200"/>
              <a:buFont typeface="Roboto"/>
              <a:buChar char="➔"/>
            </a:pPr>
            <a:r>
              <a:rPr lang="fr" sz="1200">
                <a:solidFill>
                  <a:schemeClr val="dk1"/>
                </a:solidFill>
                <a:latin typeface="Roboto"/>
                <a:ea typeface="Roboto"/>
                <a:cs typeface="Roboto"/>
                <a:sym typeface="Roboto"/>
              </a:rPr>
              <a:t>Renforcer sa confiance en so</a:t>
            </a:r>
            <a:r>
              <a:rPr lang="fr" sz="1200">
                <a:solidFill>
                  <a:srgbClr val="B7B7B7"/>
                </a:solidFill>
                <a:latin typeface="Roboto"/>
                <a:ea typeface="Roboto"/>
                <a:cs typeface="Roboto"/>
                <a:sym typeface="Roboto"/>
              </a:rPr>
              <a:t>i </a:t>
            </a:r>
            <a:endParaRPr sz="1200">
              <a:solidFill>
                <a:srgbClr val="B7B7B7"/>
              </a:solidFill>
              <a:latin typeface="Roboto"/>
              <a:ea typeface="Roboto"/>
              <a:cs typeface="Roboto"/>
              <a:sym typeface="Roboto"/>
            </a:endParaRPr>
          </a:p>
        </p:txBody>
      </p:sp>
      <p:sp>
        <p:nvSpPr>
          <p:cNvPr id="200" name="Google Shape;200;p23"/>
          <p:cNvSpPr/>
          <p:nvPr/>
        </p:nvSpPr>
        <p:spPr>
          <a:xfrm rot="10800000" flipH="1">
            <a:off x="4125950" y="2663315"/>
            <a:ext cx="2701200" cy="4722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txBox="1"/>
          <p:nvPr/>
        </p:nvSpPr>
        <p:spPr>
          <a:xfrm>
            <a:off x="4022300" y="2601700"/>
            <a:ext cx="2908500" cy="37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200">
                <a:solidFill>
                  <a:schemeClr val="lt1"/>
                </a:solidFill>
                <a:latin typeface="Roboto Medium"/>
                <a:ea typeface="Roboto Medium"/>
                <a:cs typeface="Roboto Medium"/>
                <a:sym typeface="Roboto Medium"/>
              </a:rPr>
              <a:t>Renforcer ses compétences transposables</a:t>
            </a:r>
            <a:endParaRPr sz="1200">
              <a:solidFill>
                <a:schemeClr val="lt1"/>
              </a:solidFill>
              <a:latin typeface="Roboto Medium"/>
              <a:ea typeface="Roboto Medium"/>
              <a:cs typeface="Roboto Medium"/>
              <a:sym typeface="Roboto Medium"/>
            </a:endParaRPr>
          </a:p>
          <a:p>
            <a:pPr marL="0" lvl="0" indent="0" algn="l" rtl="0">
              <a:spcBef>
                <a:spcPts val="0"/>
              </a:spcBef>
              <a:spcAft>
                <a:spcPts val="0"/>
              </a:spcAft>
              <a:buNone/>
            </a:pPr>
            <a:endParaRPr/>
          </a:p>
        </p:txBody>
      </p:sp>
      <p:sp>
        <p:nvSpPr>
          <p:cNvPr id="202" name="Google Shape;202;p23"/>
          <p:cNvSpPr/>
          <p:nvPr/>
        </p:nvSpPr>
        <p:spPr>
          <a:xfrm>
            <a:off x="4125950" y="6033573"/>
            <a:ext cx="2701200" cy="14769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txBox="1"/>
          <p:nvPr/>
        </p:nvSpPr>
        <p:spPr>
          <a:xfrm>
            <a:off x="4127325" y="6203002"/>
            <a:ext cx="2701200" cy="14769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Rencontres avec des professionnels </a:t>
            </a:r>
            <a:endParaRPr sz="1200">
              <a:solidFill>
                <a:schemeClr val="dk1"/>
              </a:solidFill>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Visite de lieux phares du numérique </a:t>
            </a:r>
            <a:endParaRPr sz="1200">
              <a:solidFill>
                <a:schemeClr val="dk1"/>
              </a:solidFill>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Participation à des forums et conférences </a:t>
            </a:r>
            <a:endParaRPr sz="1100">
              <a:solidFill>
                <a:schemeClr val="dk1"/>
              </a:solidFill>
              <a:latin typeface="Roboto"/>
              <a:ea typeface="Roboto"/>
              <a:cs typeface="Roboto"/>
              <a:sym typeface="Roboto"/>
            </a:endParaRPr>
          </a:p>
        </p:txBody>
      </p:sp>
      <p:sp>
        <p:nvSpPr>
          <p:cNvPr id="204" name="Google Shape;204;p23"/>
          <p:cNvSpPr/>
          <p:nvPr/>
        </p:nvSpPr>
        <p:spPr>
          <a:xfrm rot="10800000" flipH="1">
            <a:off x="4125950" y="5681461"/>
            <a:ext cx="2701200" cy="4545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txBox="1"/>
          <p:nvPr/>
        </p:nvSpPr>
        <p:spPr>
          <a:xfrm>
            <a:off x="4022300" y="5680716"/>
            <a:ext cx="2908500" cy="2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200">
                <a:solidFill>
                  <a:schemeClr val="lt1"/>
                </a:solidFill>
                <a:latin typeface="Roboto Medium"/>
                <a:ea typeface="Roboto Medium"/>
                <a:cs typeface="Roboto Medium"/>
                <a:sym typeface="Roboto Medium"/>
              </a:rPr>
              <a:t>Découvrir les métiers du numérique</a:t>
            </a:r>
            <a:endParaRPr sz="1200">
              <a:solidFill>
                <a:schemeClr val="lt1"/>
              </a:solidFill>
              <a:latin typeface="Roboto Medium"/>
              <a:ea typeface="Roboto Medium"/>
              <a:cs typeface="Roboto Medium"/>
              <a:sym typeface="Roboto Medium"/>
            </a:endParaRPr>
          </a:p>
          <a:p>
            <a:pPr marL="0" lvl="0" indent="0" algn="ctr" rtl="0">
              <a:spcBef>
                <a:spcPts val="0"/>
              </a:spcBef>
              <a:spcAft>
                <a:spcPts val="0"/>
              </a:spcAft>
              <a:buNone/>
            </a:pPr>
            <a:endParaRPr sz="1200">
              <a:solidFill>
                <a:srgbClr val="B7B7B7"/>
              </a:solidFill>
              <a:latin typeface="Roboto Medium"/>
              <a:ea typeface="Roboto Medium"/>
              <a:cs typeface="Roboto Medium"/>
              <a:sym typeface="Roboto Medium"/>
            </a:endParaRPr>
          </a:p>
          <a:p>
            <a:pPr marL="0" lvl="0" indent="0" algn="l" rtl="0">
              <a:spcBef>
                <a:spcPts val="0"/>
              </a:spcBef>
              <a:spcAft>
                <a:spcPts val="0"/>
              </a:spcAft>
              <a:buNone/>
            </a:pPr>
            <a:endParaRPr>
              <a:solidFill>
                <a:srgbClr val="FF0043"/>
              </a:solidFill>
            </a:endParaRPr>
          </a:p>
        </p:txBody>
      </p:sp>
      <p:sp>
        <p:nvSpPr>
          <p:cNvPr id="206" name="Google Shape;206;p23"/>
          <p:cNvSpPr/>
          <p:nvPr/>
        </p:nvSpPr>
        <p:spPr>
          <a:xfrm>
            <a:off x="4126200" y="8094306"/>
            <a:ext cx="2701200" cy="16968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txBox="1"/>
          <p:nvPr/>
        </p:nvSpPr>
        <p:spPr>
          <a:xfrm>
            <a:off x="4098738" y="8162981"/>
            <a:ext cx="2701200" cy="129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i="1">
              <a:solidFill>
                <a:srgbClr val="B7B7B7"/>
              </a:solidFill>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Rencontres avec les réprésentants de centres de formation</a:t>
            </a:r>
            <a:endParaRPr sz="1200" i="1">
              <a:solidFill>
                <a:schemeClr val="dk1"/>
              </a:solidFill>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fr" sz="1200">
                <a:solidFill>
                  <a:schemeClr val="dk1"/>
                </a:solidFill>
                <a:latin typeface="Roboto"/>
                <a:ea typeface="Roboto"/>
                <a:cs typeface="Roboto"/>
                <a:sym typeface="Roboto"/>
              </a:rPr>
              <a:t>Ateliers d’orientation </a:t>
            </a:r>
            <a:endParaRPr sz="1100">
              <a:solidFill>
                <a:schemeClr val="dk1"/>
              </a:solidFill>
              <a:latin typeface="Roboto"/>
              <a:ea typeface="Roboto"/>
              <a:cs typeface="Roboto"/>
              <a:sym typeface="Roboto"/>
            </a:endParaRPr>
          </a:p>
        </p:txBody>
      </p:sp>
      <p:sp>
        <p:nvSpPr>
          <p:cNvPr id="208" name="Google Shape;208;p23"/>
          <p:cNvSpPr/>
          <p:nvPr/>
        </p:nvSpPr>
        <p:spPr>
          <a:xfrm rot="10800000" flipH="1">
            <a:off x="4126200" y="7742544"/>
            <a:ext cx="2701200" cy="5064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txBox="1"/>
          <p:nvPr/>
        </p:nvSpPr>
        <p:spPr>
          <a:xfrm>
            <a:off x="3995100" y="7693757"/>
            <a:ext cx="2908500" cy="2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200">
                <a:solidFill>
                  <a:schemeClr val="lt1"/>
                </a:solidFill>
                <a:latin typeface="Roboto Medium"/>
                <a:ea typeface="Roboto Medium"/>
                <a:cs typeface="Roboto Medium"/>
                <a:sym typeface="Roboto Medium"/>
              </a:rPr>
              <a:t>S’orienter vers une formation qualifiante</a:t>
            </a:r>
            <a:endParaRPr sz="1200">
              <a:solidFill>
                <a:schemeClr val="lt1"/>
              </a:solidFill>
              <a:latin typeface="Roboto Medium"/>
              <a:ea typeface="Roboto Medium"/>
              <a:cs typeface="Roboto Medium"/>
              <a:sym typeface="Roboto Medium"/>
            </a:endParaRPr>
          </a:p>
          <a:p>
            <a:pPr marL="0" lvl="0" indent="0" algn="l" rtl="0">
              <a:spcBef>
                <a:spcPts val="0"/>
              </a:spcBef>
              <a:spcAft>
                <a:spcPts val="0"/>
              </a:spcAft>
              <a:buNone/>
            </a:pPr>
            <a:endParaRPr>
              <a:solidFill>
                <a:srgbClr val="FF0043"/>
              </a:solidFill>
            </a:endParaRPr>
          </a:p>
        </p:txBody>
      </p:sp>
      <p:pic>
        <p:nvPicPr>
          <p:cNvPr id="210" name="Google Shape;210;p23"/>
          <p:cNvPicPr preferRelativeResize="0"/>
          <p:nvPr/>
        </p:nvPicPr>
        <p:blipFill>
          <a:blip r:embed="rId3">
            <a:alphaModFix/>
          </a:blip>
          <a:stretch>
            <a:fillRect/>
          </a:stretch>
        </p:blipFill>
        <p:spPr>
          <a:xfrm>
            <a:off x="6751200" y="9805800"/>
            <a:ext cx="558000" cy="558000"/>
          </a:xfrm>
          <a:prstGeom prst="rect">
            <a:avLst/>
          </a:prstGeom>
          <a:noFill/>
          <a:ln>
            <a:noFill/>
          </a:ln>
        </p:spPr>
      </p:pic>
      <p:sp>
        <p:nvSpPr>
          <p:cNvPr id="211" name="Google Shape;211;p23"/>
          <p:cNvSpPr txBox="1">
            <a:spLocks noGrp="1"/>
          </p:cNvSpPr>
          <p:nvPr>
            <p:ph type="ctrTitle"/>
          </p:nvPr>
        </p:nvSpPr>
        <p:spPr>
          <a:xfrm>
            <a:off x="256325" y="230250"/>
            <a:ext cx="7044600" cy="103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3000">
                <a:solidFill>
                  <a:srgbClr val="CE0033"/>
                </a:solidFill>
                <a:latin typeface="Roboto"/>
                <a:ea typeface="Roboto"/>
                <a:cs typeface="Roboto"/>
                <a:sym typeface="Roboto"/>
              </a:rPr>
              <a:t>PROGRAMME #HACKEUSES </a:t>
            </a:r>
            <a:endParaRPr sz="3000">
              <a:solidFill>
                <a:srgbClr val="CE0033"/>
              </a:solidFill>
              <a:latin typeface="Roboto"/>
              <a:ea typeface="Roboto"/>
              <a:cs typeface="Roboto"/>
              <a:sym typeface="Roboto"/>
            </a:endParaRPr>
          </a:p>
          <a:p>
            <a:pPr marL="0" lvl="0" indent="0" algn="ctr" rtl="0">
              <a:spcBef>
                <a:spcPts val="0"/>
              </a:spcBef>
              <a:spcAft>
                <a:spcPts val="0"/>
              </a:spcAft>
              <a:buNone/>
            </a:pPr>
            <a:r>
              <a:rPr lang="fr" sz="3000">
                <a:latin typeface="Roboto"/>
                <a:ea typeface="Roboto"/>
                <a:cs typeface="Roboto"/>
                <a:sym typeface="Roboto"/>
              </a:rPr>
              <a:t>UN PROGRAMME COMPLET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4"/>
          <p:cNvSpPr/>
          <p:nvPr/>
        </p:nvSpPr>
        <p:spPr>
          <a:xfrm>
            <a:off x="2324375" y="1693925"/>
            <a:ext cx="2908500" cy="702300"/>
          </a:xfrm>
          <a:prstGeom prst="rect">
            <a:avLst/>
          </a:prstGeom>
          <a:noFill/>
          <a:ln w="9525" cap="flat" cmpd="sng">
            <a:solidFill>
              <a:srgbClr val="CE00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4"/>
          <p:cNvSpPr txBox="1"/>
          <p:nvPr/>
        </p:nvSpPr>
        <p:spPr>
          <a:xfrm>
            <a:off x="2645525" y="1766225"/>
            <a:ext cx="2266200" cy="71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2400" b="1">
                <a:solidFill>
                  <a:srgbClr val="CE0033"/>
                </a:solidFill>
                <a:latin typeface="Roboto"/>
                <a:ea typeface="Roboto"/>
                <a:cs typeface="Roboto"/>
                <a:sym typeface="Roboto"/>
              </a:rPr>
              <a:t>Programme</a:t>
            </a:r>
            <a:endParaRPr sz="2400" b="1">
              <a:solidFill>
                <a:srgbClr val="CE0033"/>
              </a:solidFill>
              <a:latin typeface="Roboto"/>
              <a:ea typeface="Roboto"/>
              <a:cs typeface="Roboto"/>
              <a:sym typeface="Roboto"/>
            </a:endParaRPr>
          </a:p>
        </p:txBody>
      </p:sp>
      <p:sp>
        <p:nvSpPr>
          <p:cNvPr id="218" name="Google Shape;218;p24"/>
          <p:cNvSpPr/>
          <p:nvPr/>
        </p:nvSpPr>
        <p:spPr>
          <a:xfrm>
            <a:off x="-1375" y="10182900"/>
            <a:ext cx="7560000" cy="2571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4"/>
          <p:cNvSpPr/>
          <p:nvPr/>
        </p:nvSpPr>
        <p:spPr>
          <a:xfrm>
            <a:off x="6778645" y="9753816"/>
            <a:ext cx="558000" cy="558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a:off x="732875" y="3066468"/>
            <a:ext cx="2701200" cy="28908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txBox="1"/>
          <p:nvPr/>
        </p:nvSpPr>
        <p:spPr>
          <a:xfrm>
            <a:off x="659825" y="3344788"/>
            <a:ext cx="2961600" cy="11694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CE0033"/>
              </a:buClr>
              <a:buSzPts val="1400"/>
              <a:buFont typeface="Roboto"/>
              <a:buChar char="➔"/>
            </a:pPr>
            <a:r>
              <a:rPr lang="fr">
                <a:solidFill>
                  <a:srgbClr val="B7B7B7"/>
                </a:solidFill>
                <a:latin typeface="Roboto"/>
                <a:ea typeface="Roboto"/>
                <a:cs typeface="Roboto"/>
                <a:sym typeface="Roboto"/>
              </a:rPr>
              <a:t>Projet fil rouge</a:t>
            </a:r>
            <a:endParaRPr>
              <a:solidFill>
                <a:srgbClr val="B7B7B7"/>
              </a:solidFill>
              <a:latin typeface="Roboto"/>
              <a:ea typeface="Roboto"/>
              <a:cs typeface="Roboto"/>
              <a:sym typeface="Roboto"/>
            </a:endParaRPr>
          </a:p>
          <a:p>
            <a:pPr marL="457200" lvl="0" indent="-317500" algn="l" rtl="0">
              <a:lnSpc>
                <a:spcPct val="115000"/>
              </a:lnSpc>
              <a:spcBef>
                <a:spcPts val="0"/>
              </a:spcBef>
              <a:spcAft>
                <a:spcPts val="0"/>
              </a:spcAft>
              <a:buClr>
                <a:srgbClr val="CE0033"/>
              </a:buClr>
              <a:buSzPts val="1400"/>
              <a:buFont typeface="Roboto"/>
              <a:buChar char="➔"/>
            </a:pPr>
            <a:r>
              <a:rPr lang="fr">
                <a:solidFill>
                  <a:srgbClr val="B7B7B7"/>
                </a:solidFill>
                <a:latin typeface="Roboto"/>
                <a:ea typeface="Roboto"/>
                <a:cs typeface="Roboto"/>
                <a:sym typeface="Roboto"/>
              </a:rPr>
              <a:t>Evaluation continue</a:t>
            </a:r>
            <a:endParaRPr>
              <a:solidFill>
                <a:srgbClr val="B7B7B7"/>
              </a:solidFill>
              <a:latin typeface="Roboto"/>
              <a:ea typeface="Roboto"/>
              <a:cs typeface="Roboto"/>
              <a:sym typeface="Roboto"/>
            </a:endParaRPr>
          </a:p>
          <a:p>
            <a:pPr marL="457200" lvl="0" indent="-317500" algn="l" rtl="0">
              <a:lnSpc>
                <a:spcPct val="115000"/>
              </a:lnSpc>
              <a:spcBef>
                <a:spcPts val="0"/>
              </a:spcBef>
              <a:spcAft>
                <a:spcPts val="0"/>
              </a:spcAft>
              <a:buClr>
                <a:srgbClr val="CE0033"/>
              </a:buClr>
              <a:buSzPts val="1400"/>
              <a:buFont typeface="Roboto"/>
              <a:buChar char="➔"/>
            </a:pPr>
            <a:r>
              <a:rPr lang="fr">
                <a:solidFill>
                  <a:srgbClr val="B7B7B7"/>
                </a:solidFill>
                <a:latin typeface="Roboto"/>
                <a:ea typeface="Roboto"/>
                <a:cs typeface="Roboto"/>
                <a:sym typeface="Roboto"/>
              </a:rPr>
              <a:t>Auto-évaluation </a:t>
            </a:r>
            <a:endParaRPr>
              <a:solidFill>
                <a:srgbClr val="B7B7B7"/>
              </a:solidFill>
              <a:latin typeface="Roboto"/>
              <a:ea typeface="Roboto"/>
              <a:cs typeface="Roboto"/>
              <a:sym typeface="Roboto"/>
            </a:endParaRPr>
          </a:p>
          <a:p>
            <a:pPr marL="457200" lvl="0" indent="-317500" algn="l" rtl="0">
              <a:lnSpc>
                <a:spcPct val="115000"/>
              </a:lnSpc>
              <a:spcBef>
                <a:spcPts val="0"/>
              </a:spcBef>
              <a:spcAft>
                <a:spcPts val="0"/>
              </a:spcAft>
              <a:buClr>
                <a:srgbClr val="CE0033"/>
              </a:buClr>
              <a:buSzPts val="1400"/>
              <a:buFont typeface="Roboto"/>
              <a:buChar char="➔"/>
            </a:pPr>
            <a:r>
              <a:rPr lang="fr">
                <a:solidFill>
                  <a:srgbClr val="B7B7B7"/>
                </a:solidFill>
                <a:latin typeface="Roboto"/>
                <a:ea typeface="Roboto"/>
                <a:cs typeface="Roboto"/>
                <a:sym typeface="Roboto"/>
              </a:rPr>
              <a:t>Certification </a:t>
            </a:r>
            <a:r>
              <a:rPr lang="fr" i="1">
                <a:solidFill>
                  <a:srgbClr val="B7B7B7"/>
                </a:solidFill>
                <a:latin typeface="Roboto"/>
                <a:ea typeface="Roboto"/>
                <a:cs typeface="Roboto"/>
                <a:sym typeface="Roboto"/>
              </a:rPr>
              <a:t>Réaliser des applications web à l’aide d’un système de gestion de contenus (CMS)</a:t>
            </a:r>
            <a:endParaRPr sz="1200" i="1">
              <a:solidFill>
                <a:srgbClr val="B7B7B7"/>
              </a:solidFill>
              <a:latin typeface="Roboto"/>
              <a:ea typeface="Roboto"/>
              <a:cs typeface="Roboto"/>
              <a:sym typeface="Roboto"/>
            </a:endParaRPr>
          </a:p>
        </p:txBody>
      </p:sp>
      <p:sp>
        <p:nvSpPr>
          <p:cNvPr id="222" name="Google Shape;222;p24"/>
          <p:cNvSpPr/>
          <p:nvPr/>
        </p:nvSpPr>
        <p:spPr>
          <a:xfrm rot="10800000" flipH="1">
            <a:off x="732863" y="2821662"/>
            <a:ext cx="2701200" cy="3369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p:nvPr/>
        </p:nvSpPr>
        <p:spPr>
          <a:xfrm>
            <a:off x="732874" y="2777150"/>
            <a:ext cx="2701200" cy="336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r" b="1">
                <a:solidFill>
                  <a:srgbClr val="FFFFFF"/>
                </a:solidFill>
                <a:latin typeface="Nunito Sans"/>
                <a:ea typeface="Nunito Sans"/>
                <a:cs typeface="Nunito Sans"/>
                <a:sym typeface="Nunito Sans"/>
              </a:rPr>
              <a:t>Suivi et évaluation</a:t>
            </a:r>
            <a:endParaRPr b="1">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a:p>
            <a:pPr marL="0" lvl="0" indent="0" algn="l" rtl="0">
              <a:spcBef>
                <a:spcPts val="0"/>
              </a:spcBef>
              <a:spcAft>
                <a:spcPts val="0"/>
              </a:spcAft>
              <a:buNone/>
            </a:pPr>
            <a:endParaRPr/>
          </a:p>
        </p:txBody>
      </p:sp>
      <p:sp>
        <p:nvSpPr>
          <p:cNvPr id="224" name="Google Shape;224;p24"/>
          <p:cNvSpPr/>
          <p:nvPr/>
        </p:nvSpPr>
        <p:spPr>
          <a:xfrm>
            <a:off x="4125950" y="3065975"/>
            <a:ext cx="2701200" cy="28908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txBox="1"/>
          <p:nvPr/>
        </p:nvSpPr>
        <p:spPr>
          <a:xfrm>
            <a:off x="4127313" y="3294575"/>
            <a:ext cx="2701200" cy="11694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CE0033"/>
              </a:buClr>
              <a:buSzPts val="1400"/>
              <a:buFont typeface="Roboto"/>
              <a:buChar char="➔"/>
            </a:pPr>
            <a:r>
              <a:rPr lang="fr">
                <a:solidFill>
                  <a:srgbClr val="B7B7B7"/>
                </a:solidFill>
                <a:latin typeface="Roboto"/>
                <a:ea typeface="Roboto"/>
                <a:cs typeface="Roboto"/>
                <a:sym typeface="Roboto"/>
              </a:rPr>
              <a:t>Développeu.r.se Logiciel ou Web</a:t>
            </a:r>
            <a:endParaRPr>
              <a:solidFill>
                <a:srgbClr val="B7B7B7"/>
              </a:solidFill>
              <a:latin typeface="Roboto"/>
              <a:ea typeface="Roboto"/>
              <a:cs typeface="Roboto"/>
              <a:sym typeface="Roboto"/>
            </a:endParaRPr>
          </a:p>
          <a:p>
            <a:pPr marL="457200" lvl="0" indent="-317500" algn="l" rtl="0">
              <a:spcBef>
                <a:spcPts val="0"/>
              </a:spcBef>
              <a:spcAft>
                <a:spcPts val="0"/>
              </a:spcAft>
              <a:buClr>
                <a:srgbClr val="CE0033"/>
              </a:buClr>
              <a:buSzPts val="1400"/>
              <a:buFont typeface="Roboto"/>
              <a:buChar char="➔"/>
            </a:pPr>
            <a:r>
              <a:rPr lang="fr">
                <a:solidFill>
                  <a:srgbClr val="B7B7B7"/>
                </a:solidFill>
                <a:latin typeface="Roboto"/>
                <a:ea typeface="Roboto"/>
                <a:cs typeface="Roboto"/>
                <a:sym typeface="Roboto"/>
              </a:rPr>
              <a:t>Développeur.r.se Data</a:t>
            </a:r>
            <a:endParaRPr>
              <a:solidFill>
                <a:srgbClr val="B7B7B7"/>
              </a:solidFill>
              <a:latin typeface="Roboto"/>
              <a:ea typeface="Roboto"/>
              <a:cs typeface="Roboto"/>
              <a:sym typeface="Roboto"/>
            </a:endParaRPr>
          </a:p>
          <a:p>
            <a:pPr marL="457200" lvl="0" indent="-317500" algn="l" rtl="0">
              <a:spcBef>
                <a:spcPts val="0"/>
              </a:spcBef>
              <a:spcAft>
                <a:spcPts val="0"/>
              </a:spcAft>
              <a:buClr>
                <a:srgbClr val="CE0033"/>
              </a:buClr>
              <a:buSzPts val="1400"/>
              <a:buFont typeface="Roboto"/>
              <a:buChar char="➔"/>
            </a:pPr>
            <a:r>
              <a:rPr lang="fr">
                <a:solidFill>
                  <a:srgbClr val="B7B7B7"/>
                </a:solidFill>
                <a:latin typeface="Roboto"/>
                <a:ea typeface="Roboto"/>
                <a:cs typeface="Roboto"/>
                <a:sym typeface="Roboto"/>
              </a:rPr>
              <a:t>Référent.e digital.e</a:t>
            </a:r>
            <a:endParaRPr>
              <a:solidFill>
                <a:srgbClr val="B7B7B7"/>
              </a:solidFill>
              <a:latin typeface="Roboto"/>
              <a:ea typeface="Roboto"/>
              <a:cs typeface="Roboto"/>
              <a:sym typeface="Roboto"/>
            </a:endParaRPr>
          </a:p>
          <a:p>
            <a:pPr marL="457200" lvl="0" indent="-317500" algn="l" rtl="0">
              <a:spcBef>
                <a:spcPts val="0"/>
              </a:spcBef>
              <a:spcAft>
                <a:spcPts val="0"/>
              </a:spcAft>
              <a:buClr>
                <a:srgbClr val="CE0033"/>
              </a:buClr>
              <a:buSzPts val="1400"/>
              <a:buFont typeface="Roboto"/>
              <a:buChar char="➔"/>
            </a:pPr>
            <a:r>
              <a:rPr lang="fr">
                <a:solidFill>
                  <a:srgbClr val="B7B7B7"/>
                </a:solidFill>
                <a:latin typeface="Roboto"/>
                <a:ea typeface="Roboto"/>
                <a:cs typeface="Roboto"/>
                <a:sym typeface="Roboto"/>
              </a:rPr>
              <a:t>Technicien.ne systèmes et réseaux</a:t>
            </a:r>
            <a:endParaRPr sz="1100">
              <a:solidFill>
                <a:srgbClr val="B7B7B7"/>
              </a:solidFill>
              <a:latin typeface="Roboto"/>
              <a:ea typeface="Roboto"/>
              <a:cs typeface="Roboto"/>
              <a:sym typeface="Roboto"/>
            </a:endParaRPr>
          </a:p>
        </p:txBody>
      </p:sp>
      <p:sp>
        <p:nvSpPr>
          <p:cNvPr id="226" name="Google Shape;226;p24"/>
          <p:cNvSpPr/>
          <p:nvPr/>
        </p:nvSpPr>
        <p:spPr>
          <a:xfrm rot="10800000" flipH="1">
            <a:off x="4125938" y="2821175"/>
            <a:ext cx="2701200" cy="3369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4"/>
          <p:cNvSpPr txBox="1"/>
          <p:nvPr/>
        </p:nvSpPr>
        <p:spPr>
          <a:xfrm>
            <a:off x="4085138" y="2774256"/>
            <a:ext cx="2908500" cy="33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b="1">
                <a:solidFill>
                  <a:srgbClr val="FFFFFF"/>
                </a:solidFill>
                <a:latin typeface="Nunito Sans"/>
                <a:ea typeface="Nunito Sans"/>
                <a:cs typeface="Nunito Sans"/>
                <a:sym typeface="Nunito Sans"/>
              </a:rPr>
              <a:t>Tremplin vers des formations </a:t>
            </a:r>
            <a:endParaRPr b="1">
              <a:solidFill>
                <a:srgbClr val="FFFFFF"/>
              </a:solidFill>
              <a:latin typeface="Nunito Sans"/>
              <a:ea typeface="Nunito Sans"/>
              <a:cs typeface="Nunito Sans"/>
              <a:sym typeface="Nunito Sans"/>
            </a:endParaRPr>
          </a:p>
          <a:p>
            <a:pPr marL="0" lvl="0" indent="0" algn="ctr" rtl="0">
              <a:spcBef>
                <a:spcPts val="1100"/>
              </a:spcBef>
              <a:spcAft>
                <a:spcPts val="0"/>
              </a:spcAft>
              <a:buNone/>
            </a:pPr>
            <a:endParaRPr sz="1200">
              <a:solidFill>
                <a:srgbClr val="FFFFFF"/>
              </a:solidFill>
              <a:latin typeface="Roboto Medium"/>
              <a:ea typeface="Roboto Medium"/>
              <a:cs typeface="Roboto Medium"/>
              <a:sym typeface="Roboto Medium"/>
            </a:endParaRPr>
          </a:p>
          <a:p>
            <a:pPr marL="0" lvl="0" indent="0" algn="l" rtl="0">
              <a:spcBef>
                <a:spcPts val="0"/>
              </a:spcBef>
              <a:spcAft>
                <a:spcPts val="0"/>
              </a:spcAft>
              <a:buNone/>
            </a:pPr>
            <a:endParaRPr/>
          </a:p>
        </p:txBody>
      </p:sp>
      <p:sp>
        <p:nvSpPr>
          <p:cNvPr id="228" name="Google Shape;228;p24"/>
          <p:cNvSpPr/>
          <p:nvPr/>
        </p:nvSpPr>
        <p:spPr>
          <a:xfrm rot="10800000" flipH="1">
            <a:off x="737400" y="6338050"/>
            <a:ext cx="6089700" cy="2763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4"/>
          <p:cNvSpPr txBox="1"/>
          <p:nvPr/>
        </p:nvSpPr>
        <p:spPr>
          <a:xfrm>
            <a:off x="2324375" y="6590725"/>
            <a:ext cx="2908500" cy="7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3000">
                <a:solidFill>
                  <a:srgbClr val="999999"/>
                </a:solidFill>
                <a:latin typeface="Roboto Light"/>
                <a:ea typeface="Roboto Light"/>
                <a:cs typeface="Roboto Light"/>
                <a:sym typeface="Roboto Light"/>
              </a:rPr>
              <a:t>Pédagogie</a:t>
            </a:r>
            <a:endParaRPr sz="3000">
              <a:solidFill>
                <a:srgbClr val="999999"/>
              </a:solidFill>
              <a:latin typeface="Roboto Light"/>
              <a:ea typeface="Roboto Light"/>
              <a:cs typeface="Roboto Light"/>
              <a:sym typeface="Roboto Light"/>
            </a:endParaRPr>
          </a:p>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a:p>
            <a:pPr marL="0" lvl="0" indent="0" algn="l" rtl="0">
              <a:spcBef>
                <a:spcPts val="0"/>
              </a:spcBef>
              <a:spcAft>
                <a:spcPts val="0"/>
              </a:spcAft>
              <a:buNone/>
            </a:pPr>
            <a:endParaRPr>
              <a:solidFill>
                <a:srgbClr val="FF0043"/>
              </a:solidFill>
            </a:endParaRPr>
          </a:p>
        </p:txBody>
      </p:sp>
      <p:sp>
        <p:nvSpPr>
          <p:cNvPr id="230" name="Google Shape;230;p24"/>
          <p:cNvSpPr txBox="1"/>
          <p:nvPr/>
        </p:nvSpPr>
        <p:spPr>
          <a:xfrm>
            <a:off x="1936350" y="7459138"/>
            <a:ext cx="3691800" cy="1641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r" sz="1800">
                <a:solidFill>
                  <a:srgbClr val="999999"/>
                </a:solidFill>
                <a:latin typeface="Roboto"/>
                <a:ea typeface="Roboto"/>
                <a:cs typeface="Roboto"/>
                <a:sym typeface="Roboto"/>
              </a:rPr>
              <a:t>-Apprendre en </a:t>
            </a:r>
            <a:r>
              <a:rPr lang="fr" sz="1800">
                <a:solidFill>
                  <a:srgbClr val="999999"/>
                </a:solidFill>
                <a:latin typeface="Roboto Medium"/>
                <a:ea typeface="Roboto Medium"/>
                <a:cs typeface="Roboto Medium"/>
                <a:sym typeface="Roboto Medium"/>
              </a:rPr>
              <a:t>pratiquant</a:t>
            </a:r>
            <a:endParaRPr sz="1800">
              <a:solidFill>
                <a:srgbClr val="999999"/>
              </a:solidFill>
              <a:latin typeface="Roboto Medium"/>
              <a:ea typeface="Roboto Medium"/>
              <a:cs typeface="Roboto Medium"/>
              <a:sym typeface="Roboto Medium"/>
            </a:endParaRPr>
          </a:p>
          <a:p>
            <a:pPr marL="0" lvl="0" indent="0" algn="ctr" rtl="0">
              <a:lnSpc>
                <a:spcPct val="115000"/>
              </a:lnSpc>
              <a:spcBef>
                <a:spcPts val="0"/>
              </a:spcBef>
              <a:spcAft>
                <a:spcPts val="0"/>
              </a:spcAft>
              <a:buNone/>
            </a:pPr>
            <a:r>
              <a:rPr lang="fr" sz="1800">
                <a:solidFill>
                  <a:srgbClr val="999999"/>
                </a:solidFill>
                <a:latin typeface="Roboto Medium"/>
                <a:ea typeface="Roboto Medium"/>
                <a:cs typeface="Roboto Medium"/>
                <a:sym typeface="Roboto Medium"/>
              </a:rPr>
              <a:t>- Pédagogie par projet</a:t>
            </a:r>
            <a:endParaRPr sz="1800">
              <a:solidFill>
                <a:srgbClr val="999999"/>
              </a:solidFill>
              <a:latin typeface="Roboto Medium"/>
              <a:ea typeface="Roboto Medium"/>
              <a:cs typeface="Roboto Medium"/>
              <a:sym typeface="Roboto Medium"/>
            </a:endParaRPr>
          </a:p>
          <a:p>
            <a:pPr marL="0" lvl="0" indent="0" algn="ctr" rtl="0">
              <a:lnSpc>
                <a:spcPct val="115000"/>
              </a:lnSpc>
              <a:spcBef>
                <a:spcPts val="0"/>
              </a:spcBef>
              <a:spcAft>
                <a:spcPts val="0"/>
              </a:spcAft>
              <a:buNone/>
            </a:pPr>
            <a:r>
              <a:rPr lang="fr" sz="1800">
                <a:solidFill>
                  <a:srgbClr val="999999"/>
                </a:solidFill>
                <a:latin typeface="Roboto"/>
                <a:ea typeface="Roboto"/>
                <a:cs typeface="Roboto"/>
                <a:sym typeface="Roboto"/>
              </a:rPr>
              <a:t>-Apprendre en </a:t>
            </a:r>
            <a:r>
              <a:rPr lang="fr" sz="1800">
                <a:solidFill>
                  <a:srgbClr val="999999"/>
                </a:solidFill>
                <a:latin typeface="Roboto Medium"/>
                <a:ea typeface="Roboto Medium"/>
                <a:cs typeface="Roboto Medium"/>
                <a:sym typeface="Roboto Medium"/>
              </a:rPr>
              <a:t>autonomie</a:t>
            </a:r>
            <a:r>
              <a:rPr lang="fr" sz="1800">
                <a:solidFill>
                  <a:srgbClr val="999999"/>
                </a:solidFill>
                <a:latin typeface="Roboto"/>
                <a:ea typeface="Roboto"/>
                <a:cs typeface="Roboto"/>
                <a:sym typeface="Roboto"/>
              </a:rPr>
              <a:t> </a:t>
            </a:r>
            <a:endParaRPr sz="1800">
              <a:solidFill>
                <a:srgbClr val="999999"/>
              </a:solidFill>
              <a:latin typeface="Roboto"/>
              <a:ea typeface="Roboto"/>
              <a:cs typeface="Roboto"/>
              <a:sym typeface="Roboto"/>
            </a:endParaRPr>
          </a:p>
          <a:p>
            <a:pPr marL="0" lvl="0" indent="0" algn="ctr" rtl="0">
              <a:lnSpc>
                <a:spcPct val="115000"/>
              </a:lnSpc>
              <a:spcBef>
                <a:spcPts val="0"/>
              </a:spcBef>
              <a:spcAft>
                <a:spcPts val="0"/>
              </a:spcAft>
              <a:buNone/>
            </a:pPr>
            <a:r>
              <a:rPr lang="fr" sz="1800">
                <a:solidFill>
                  <a:srgbClr val="999999"/>
                </a:solidFill>
                <a:latin typeface="Roboto"/>
                <a:ea typeface="Roboto"/>
                <a:cs typeface="Roboto"/>
                <a:sym typeface="Roboto"/>
              </a:rPr>
              <a:t>-Apprendre en </a:t>
            </a:r>
            <a:r>
              <a:rPr lang="fr" sz="1800">
                <a:solidFill>
                  <a:srgbClr val="999999"/>
                </a:solidFill>
                <a:latin typeface="Roboto Medium"/>
                <a:ea typeface="Roboto Medium"/>
                <a:cs typeface="Roboto Medium"/>
                <a:sym typeface="Roboto Medium"/>
              </a:rPr>
              <a:t>collaborant</a:t>
            </a:r>
            <a:endParaRPr sz="1800">
              <a:solidFill>
                <a:srgbClr val="999999"/>
              </a:solidFill>
              <a:latin typeface="Roboto Medium"/>
              <a:ea typeface="Roboto Medium"/>
              <a:cs typeface="Roboto Medium"/>
              <a:sym typeface="Roboto Medium"/>
            </a:endParaRPr>
          </a:p>
          <a:p>
            <a:pPr marL="0" lvl="0" indent="0" algn="ctr" rtl="0">
              <a:lnSpc>
                <a:spcPct val="115000"/>
              </a:lnSpc>
              <a:spcBef>
                <a:spcPts val="0"/>
              </a:spcBef>
              <a:spcAft>
                <a:spcPts val="0"/>
              </a:spcAft>
              <a:buClr>
                <a:schemeClr val="dk1"/>
              </a:buClr>
              <a:buSzPts val="1100"/>
              <a:buFont typeface="Arial"/>
              <a:buNone/>
            </a:pPr>
            <a:r>
              <a:rPr lang="fr" sz="1800">
                <a:solidFill>
                  <a:srgbClr val="999999"/>
                </a:solidFill>
                <a:latin typeface="Roboto"/>
                <a:ea typeface="Roboto"/>
                <a:cs typeface="Roboto"/>
                <a:sym typeface="Roboto"/>
              </a:rPr>
              <a:t>-Apprendre en </a:t>
            </a:r>
            <a:r>
              <a:rPr lang="fr" sz="1800">
                <a:solidFill>
                  <a:srgbClr val="999999"/>
                </a:solidFill>
                <a:latin typeface="Roboto Medium"/>
                <a:ea typeface="Roboto Medium"/>
                <a:cs typeface="Roboto Medium"/>
                <a:sym typeface="Roboto Medium"/>
              </a:rPr>
              <a:t>enseignant</a:t>
            </a:r>
            <a:endParaRPr sz="1800">
              <a:solidFill>
                <a:srgbClr val="999999"/>
              </a:solidFill>
              <a:latin typeface="Roboto Medium"/>
              <a:ea typeface="Roboto Medium"/>
              <a:cs typeface="Roboto Medium"/>
              <a:sym typeface="Roboto Medium"/>
            </a:endParaRPr>
          </a:p>
          <a:p>
            <a:pPr marL="0" lvl="0" indent="0" algn="ctr" rtl="0">
              <a:lnSpc>
                <a:spcPct val="115000"/>
              </a:lnSpc>
              <a:spcBef>
                <a:spcPts val="0"/>
              </a:spcBef>
              <a:spcAft>
                <a:spcPts val="0"/>
              </a:spcAft>
              <a:buNone/>
            </a:pPr>
            <a:endParaRPr sz="1800">
              <a:solidFill>
                <a:srgbClr val="999999"/>
              </a:solidFill>
              <a:latin typeface="Roboto Medium"/>
              <a:ea typeface="Roboto Medium"/>
              <a:cs typeface="Roboto Medium"/>
              <a:sym typeface="Roboto Medium"/>
            </a:endParaRPr>
          </a:p>
          <a:p>
            <a:pPr marL="0" lvl="0" indent="0" algn="ctr" rtl="0">
              <a:lnSpc>
                <a:spcPct val="115000"/>
              </a:lnSpc>
              <a:spcBef>
                <a:spcPts val="0"/>
              </a:spcBef>
              <a:spcAft>
                <a:spcPts val="0"/>
              </a:spcAft>
              <a:buClr>
                <a:schemeClr val="dk1"/>
              </a:buClr>
              <a:buSzPts val="1100"/>
              <a:buFont typeface="Arial"/>
              <a:buNone/>
            </a:pPr>
            <a:endParaRPr sz="1300" b="1">
              <a:solidFill>
                <a:schemeClr val="dk1"/>
              </a:solidFill>
              <a:latin typeface="Nunito Sans"/>
              <a:ea typeface="Nunito Sans"/>
              <a:cs typeface="Nunito Sans"/>
              <a:sym typeface="Nunito Sans"/>
            </a:endParaRPr>
          </a:p>
          <a:p>
            <a:pPr marL="0" lvl="0" indent="0" algn="ctr" rtl="0">
              <a:spcBef>
                <a:spcPts val="0"/>
              </a:spcBef>
              <a:spcAft>
                <a:spcPts val="0"/>
              </a:spcAft>
              <a:buNone/>
            </a:pPr>
            <a:endParaRPr/>
          </a:p>
        </p:txBody>
      </p:sp>
      <p:sp>
        <p:nvSpPr>
          <p:cNvPr id="231" name="Google Shape;231;p24"/>
          <p:cNvSpPr/>
          <p:nvPr/>
        </p:nvSpPr>
        <p:spPr>
          <a:xfrm rot="10800000" flipH="1">
            <a:off x="2570100" y="6626275"/>
            <a:ext cx="2417100" cy="6312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2" name="Google Shape;232;p24"/>
          <p:cNvPicPr preferRelativeResize="0"/>
          <p:nvPr/>
        </p:nvPicPr>
        <p:blipFill>
          <a:blip r:embed="rId3">
            <a:alphaModFix/>
          </a:blip>
          <a:stretch>
            <a:fillRect/>
          </a:stretch>
        </p:blipFill>
        <p:spPr>
          <a:xfrm>
            <a:off x="6778650" y="9756062"/>
            <a:ext cx="558000" cy="558000"/>
          </a:xfrm>
          <a:prstGeom prst="rect">
            <a:avLst/>
          </a:prstGeom>
          <a:noFill/>
          <a:ln>
            <a:noFill/>
          </a:ln>
        </p:spPr>
      </p:pic>
      <p:sp>
        <p:nvSpPr>
          <p:cNvPr id="233" name="Google Shape;233;p24"/>
          <p:cNvSpPr txBox="1">
            <a:spLocks noGrp="1"/>
          </p:cNvSpPr>
          <p:nvPr>
            <p:ph type="ctrTitle"/>
          </p:nvPr>
        </p:nvSpPr>
        <p:spPr>
          <a:xfrm>
            <a:off x="256325" y="230250"/>
            <a:ext cx="7044600" cy="103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3000">
                <a:solidFill>
                  <a:srgbClr val="CE0033"/>
                </a:solidFill>
                <a:latin typeface="Roboto"/>
                <a:ea typeface="Roboto"/>
                <a:cs typeface="Roboto"/>
                <a:sym typeface="Roboto"/>
              </a:rPr>
              <a:t>PROGRAMME #HACKEUSES </a:t>
            </a:r>
            <a:endParaRPr sz="3000">
              <a:solidFill>
                <a:srgbClr val="CE0033"/>
              </a:solidFill>
              <a:latin typeface="Roboto"/>
              <a:ea typeface="Roboto"/>
              <a:cs typeface="Roboto"/>
              <a:sym typeface="Roboto"/>
            </a:endParaRPr>
          </a:p>
          <a:p>
            <a:pPr marL="0" lvl="0" indent="0" algn="ctr" rtl="0">
              <a:spcBef>
                <a:spcPts val="0"/>
              </a:spcBef>
              <a:spcAft>
                <a:spcPts val="0"/>
              </a:spcAft>
              <a:buNone/>
            </a:pPr>
            <a:r>
              <a:rPr lang="fr" sz="3000">
                <a:latin typeface="Roboto"/>
                <a:ea typeface="Roboto"/>
                <a:cs typeface="Roboto"/>
                <a:sym typeface="Roboto"/>
              </a:rPr>
              <a:t>UN PROGRAMME COMPLET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5"/>
          <p:cNvSpPr/>
          <p:nvPr/>
        </p:nvSpPr>
        <p:spPr>
          <a:xfrm>
            <a:off x="-1375" y="10182900"/>
            <a:ext cx="7560000" cy="2571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5"/>
          <p:cNvSpPr/>
          <p:nvPr/>
        </p:nvSpPr>
        <p:spPr>
          <a:xfrm>
            <a:off x="6778645" y="9753816"/>
            <a:ext cx="558000" cy="558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5"/>
          <p:cNvSpPr/>
          <p:nvPr/>
        </p:nvSpPr>
        <p:spPr>
          <a:xfrm>
            <a:off x="661800" y="2228250"/>
            <a:ext cx="6298200" cy="26619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5"/>
          <p:cNvSpPr txBox="1"/>
          <p:nvPr/>
        </p:nvSpPr>
        <p:spPr>
          <a:xfrm>
            <a:off x="664981" y="2456850"/>
            <a:ext cx="6298200" cy="11694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Une demi-journée d'entretiens de sélection </a:t>
            </a:r>
            <a:endParaRPr dirty="0">
              <a:solidFill>
                <a:srgbClr val="B7B7B7"/>
              </a:solidFill>
              <a:latin typeface="Roboto"/>
              <a:ea typeface="Roboto"/>
              <a:cs typeface="Roboto"/>
              <a:sym typeface="Roboto"/>
            </a:endParaRPr>
          </a:p>
          <a:p>
            <a:pPr marL="457200" lvl="0" indent="-317500" algn="l" rtl="0">
              <a:lnSpc>
                <a:spcPct val="115000"/>
              </a:lnSpc>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Pré-rentrée d’une demi-journée :</a:t>
            </a:r>
            <a:endParaRPr dirty="0">
              <a:solidFill>
                <a:srgbClr val="B7B7B7"/>
              </a:solidFill>
              <a:latin typeface="Roboto"/>
              <a:ea typeface="Roboto"/>
              <a:cs typeface="Roboto"/>
              <a:sym typeface="Roboto"/>
            </a:endParaRPr>
          </a:p>
          <a:p>
            <a:pPr marL="914400" lvl="1" indent="-317500" algn="l" rtl="0">
              <a:lnSpc>
                <a:spcPct val="115000"/>
              </a:lnSpc>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Points administratifs</a:t>
            </a:r>
            <a:endParaRPr dirty="0">
              <a:solidFill>
                <a:srgbClr val="B7B7B7"/>
              </a:solidFill>
              <a:latin typeface="Roboto"/>
              <a:ea typeface="Roboto"/>
              <a:cs typeface="Roboto"/>
              <a:sym typeface="Roboto"/>
            </a:endParaRPr>
          </a:p>
          <a:p>
            <a:pPr marL="914400" lvl="1" indent="-317500" algn="l" rtl="0">
              <a:lnSpc>
                <a:spcPct val="115000"/>
              </a:lnSpc>
              <a:spcBef>
                <a:spcPts val="0"/>
              </a:spcBef>
              <a:spcAft>
                <a:spcPts val="0"/>
              </a:spcAft>
              <a:buClr>
                <a:srgbClr val="CE0033"/>
              </a:buClr>
              <a:buSzPts val="1400"/>
              <a:buFont typeface="Roboto"/>
              <a:buChar char="◆"/>
            </a:pPr>
            <a:r>
              <a:rPr lang="fr" i="1" dirty="0">
                <a:solidFill>
                  <a:srgbClr val="B7B7B7"/>
                </a:solidFill>
                <a:latin typeface="Roboto"/>
                <a:ea typeface="Roboto"/>
                <a:cs typeface="Roboto"/>
                <a:sym typeface="Roboto"/>
              </a:rPr>
              <a:t>Ice breaker</a:t>
            </a:r>
            <a:r>
              <a:rPr lang="fr" dirty="0">
                <a:solidFill>
                  <a:srgbClr val="B7B7B7"/>
                </a:solidFill>
                <a:latin typeface="Roboto"/>
                <a:ea typeface="Roboto"/>
                <a:cs typeface="Roboto"/>
                <a:sym typeface="Roboto"/>
              </a:rPr>
              <a:t> afin que la promotion apprenne à se connaître </a:t>
            </a:r>
            <a:endParaRPr dirty="0">
              <a:solidFill>
                <a:srgbClr val="B7B7B7"/>
              </a:solidFill>
              <a:latin typeface="Roboto"/>
              <a:ea typeface="Roboto"/>
              <a:cs typeface="Roboto"/>
              <a:sym typeface="Roboto"/>
            </a:endParaRPr>
          </a:p>
          <a:p>
            <a:pPr marL="457200" lvl="0" indent="-317500" algn="l" rtl="0">
              <a:lnSpc>
                <a:spcPct val="115000"/>
              </a:lnSpc>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6 semaines de formation </a:t>
            </a:r>
            <a:endParaRPr dirty="0">
              <a:solidFill>
                <a:srgbClr val="B7B7B7"/>
              </a:solidFill>
              <a:latin typeface="Roboto"/>
              <a:ea typeface="Roboto"/>
              <a:cs typeface="Roboto"/>
              <a:sym typeface="Roboto"/>
            </a:endParaRPr>
          </a:p>
          <a:p>
            <a:pPr marL="914400" lvl="1" indent="-317500" algn="l" rtl="0">
              <a:lnSpc>
                <a:spcPct val="115000"/>
              </a:lnSpc>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Ateliers de travail du lundi au vendredi</a:t>
            </a:r>
            <a:endParaRPr dirty="0">
              <a:solidFill>
                <a:srgbClr val="B7B7B7"/>
              </a:solidFill>
              <a:latin typeface="Roboto"/>
              <a:ea typeface="Roboto"/>
              <a:cs typeface="Roboto"/>
              <a:sym typeface="Roboto"/>
            </a:endParaRPr>
          </a:p>
          <a:p>
            <a:pPr marL="914400" lvl="1" indent="-317500" algn="l" rtl="0">
              <a:lnSpc>
                <a:spcPct val="115000"/>
              </a:lnSpc>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Interventions de professionnel.le.s une fois par semaine </a:t>
            </a:r>
            <a:endParaRPr dirty="0">
              <a:solidFill>
                <a:srgbClr val="B7B7B7"/>
              </a:solidFill>
              <a:latin typeface="Roboto"/>
              <a:ea typeface="Roboto"/>
              <a:cs typeface="Roboto"/>
              <a:sym typeface="Roboto"/>
            </a:endParaRPr>
          </a:p>
          <a:p>
            <a:pPr marL="914400" lvl="1" indent="-317500" algn="l" rtl="0">
              <a:lnSpc>
                <a:spcPct val="115000"/>
              </a:lnSpc>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Visites de lieux-phares du numérique </a:t>
            </a:r>
            <a:endParaRPr dirty="0">
              <a:solidFill>
                <a:srgbClr val="B7B7B7"/>
              </a:solidFill>
              <a:latin typeface="Roboto"/>
              <a:ea typeface="Roboto"/>
              <a:cs typeface="Roboto"/>
              <a:sym typeface="Roboto"/>
            </a:endParaRPr>
          </a:p>
          <a:p>
            <a:pPr marL="914400" lvl="1" indent="-317500" algn="l" rtl="0">
              <a:lnSpc>
                <a:spcPct val="115000"/>
              </a:lnSpc>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Restitutions et auto-évaluation tous les vendredis </a:t>
            </a:r>
            <a:endParaRPr dirty="0">
              <a:solidFill>
                <a:srgbClr val="B7B7B7"/>
              </a:solidFill>
              <a:latin typeface="Roboto"/>
              <a:ea typeface="Roboto"/>
              <a:cs typeface="Roboto"/>
              <a:sym typeface="Roboto"/>
            </a:endParaRPr>
          </a:p>
        </p:txBody>
      </p:sp>
      <p:sp>
        <p:nvSpPr>
          <p:cNvPr id="242" name="Google Shape;242;p25"/>
          <p:cNvSpPr/>
          <p:nvPr/>
        </p:nvSpPr>
        <p:spPr>
          <a:xfrm rot="10800000" flipH="1">
            <a:off x="661775" y="1983449"/>
            <a:ext cx="6298200" cy="3369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5"/>
          <p:cNvSpPr txBox="1"/>
          <p:nvPr/>
        </p:nvSpPr>
        <p:spPr>
          <a:xfrm>
            <a:off x="2245025" y="1950925"/>
            <a:ext cx="2908500" cy="336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r" b="1">
                <a:solidFill>
                  <a:srgbClr val="FFFFFF"/>
                </a:solidFill>
                <a:latin typeface="Nunito Sans"/>
                <a:ea typeface="Nunito Sans"/>
                <a:cs typeface="Nunito Sans"/>
                <a:sym typeface="Nunito Sans"/>
              </a:rPr>
              <a:t>Planning</a:t>
            </a:r>
            <a:endParaRPr b="1">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a:p>
            <a:pPr marL="0" lvl="0" indent="0" algn="l" rtl="0">
              <a:spcBef>
                <a:spcPts val="0"/>
              </a:spcBef>
              <a:spcAft>
                <a:spcPts val="0"/>
              </a:spcAft>
              <a:buNone/>
            </a:pPr>
            <a:endParaRPr/>
          </a:p>
        </p:txBody>
      </p:sp>
      <p:sp>
        <p:nvSpPr>
          <p:cNvPr id="244" name="Google Shape;244;p25"/>
          <p:cNvSpPr/>
          <p:nvPr/>
        </p:nvSpPr>
        <p:spPr>
          <a:xfrm>
            <a:off x="664975" y="5331575"/>
            <a:ext cx="2827800" cy="43299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txBox="1"/>
          <p:nvPr/>
        </p:nvSpPr>
        <p:spPr>
          <a:xfrm>
            <a:off x="666350" y="5483975"/>
            <a:ext cx="2701200" cy="40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fr" b="1" dirty="0">
                <a:solidFill>
                  <a:srgbClr val="B7B7B7"/>
                </a:solidFill>
                <a:latin typeface="Roboto"/>
                <a:ea typeface="Roboto"/>
                <a:cs typeface="Roboto"/>
                <a:sym typeface="Roboto"/>
              </a:rPr>
              <a:t>Modalités d’admission</a:t>
            </a:r>
            <a:endParaRPr b="1" dirty="0">
              <a:solidFill>
                <a:srgbClr val="B7B7B7"/>
              </a:solidFill>
              <a:latin typeface="Roboto"/>
              <a:ea typeface="Roboto"/>
              <a:cs typeface="Roboto"/>
              <a:sym typeface="Roboto"/>
            </a:endParaRPr>
          </a:p>
          <a:p>
            <a:pPr marL="457200" lvl="0" indent="-317500" algn="l" rtl="0">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Candidature via dossier en ligne </a:t>
            </a:r>
            <a:endParaRPr dirty="0">
              <a:solidFill>
                <a:srgbClr val="B7B7B7"/>
              </a:solidFill>
              <a:latin typeface="Roboto"/>
              <a:ea typeface="Roboto"/>
              <a:cs typeface="Roboto"/>
              <a:sym typeface="Roboto"/>
            </a:endParaRPr>
          </a:p>
          <a:p>
            <a:pPr marL="457200" lvl="0" indent="-317500" algn="l" rtl="0">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Entretiens individuels et exercices collaboratifs</a:t>
            </a:r>
            <a:endParaRPr dirty="0">
              <a:solidFill>
                <a:srgbClr val="B7B7B7"/>
              </a:solidFill>
              <a:latin typeface="Roboto"/>
              <a:ea typeface="Roboto"/>
              <a:cs typeface="Roboto"/>
              <a:sym typeface="Roboto"/>
            </a:endParaRPr>
          </a:p>
          <a:p>
            <a:pPr marL="0" lvl="0" indent="0" algn="l" rtl="0">
              <a:spcBef>
                <a:spcPts val="0"/>
              </a:spcBef>
              <a:spcAft>
                <a:spcPts val="0"/>
              </a:spcAft>
              <a:buClr>
                <a:srgbClr val="000000"/>
              </a:buClr>
              <a:buSzPts val="1100"/>
              <a:buFont typeface="Arial"/>
              <a:buNone/>
            </a:pPr>
            <a:endParaRPr dirty="0">
              <a:solidFill>
                <a:srgbClr val="B7B7B7"/>
              </a:solidFill>
              <a:latin typeface="Roboto"/>
              <a:ea typeface="Roboto"/>
              <a:cs typeface="Roboto"/>
              <a:sym typeface="Roboto"/>
            </a:endParaRPr>
          </a:p>
          <a:p>
            <a:pPr marL="0" lvl="0" indent="0" algn="l" rtl="0">
              <a:spcBef>
                <a:spcPts val="0"/>
              </a:spcBef>
              <a:spcAft>
                <a:spcPts val="0"/>
              </a:spcAft>
              <a:buClr>
                <a:srgbClr val="000000"/>
              </a:buClr>
              <a:buSzPts val="1100"/>
              <a:buFont typeface="Arial"/>
              <a:buNone/>
            </a:pPr>
            <a:r>
              <a:rPr lang="fr" b="1" dirty="0">
                <a:solidFill>
                  <a:srgbClr val="B7B7B7"/>
                </a:solidFill>
                <a:latin typeface="Roboto"/>
                <a:ea typeface="Roboto"/>
                <a:cs typeface="Roboto"/>
                <a:sym typeface="Roboto"/>
              </a:rPr>
              <a:t>Durée de la formation</a:t>
            </a:r>
            <a:endParaRPr b="1" dirty="0">
              <a:solidFill>
                <a:srgbClr val="B7B7B7"/>
              </a:solidFill>
              <a:latin typeface="Roboto"/>
              <a:ea typeface="Roboto"/>
              <a:cs typeface="Roboto"/>
              <a:sym typeface="Roboto"/>
            </a:endParaRPr>
          </a:p>
          <a:p>
            <a:pPr marL="457200" lvl="0" indent="-317500" algn="l" rtl="0">
              <a:lnSpc>
                <a:spcPct val="115000"/>
              </a:lnSpc>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6 semaines</a:t>
            </a:r>
          </a:p>
          <a:p>
            <a:pPr marL="457200" lvl="0" indent="-317500" algn="l" rtl="0">
              <a:lnSpc>
                <a:spcPct val="115000"/>
              </a:lnSpc>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Du lundi au vendredi</a:t>
            </a:r>
            <a:endParaRPr dirty="0">
              <a:solidFill>
                <a:srgbClr val="B7B7B7"/>
              </a:solidFill>
              <a:latin typeface="Roboto"/>
              <a:ea typeface="Roboto"/>
              <a:cs typeface="Roboto"/>
              <a:sym typeface="Roboto"/>
            </a:endParaRPr>
          </a:p>
          <a:p>
            <a:pPr marL="457200" lvl="0" indent="-317500" algn="l" rtl="0">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9h00 - 17h00 </a:t>
            </a:r>
            <a:endParaRPr dirty="0">
              <a:solidFill>
                <a:srgbClr val="B7B7B7"/>
              </a:solidFill>
              <a:latin typeface="Roboto"/>
              <a:ea typeface="Roboto"/>
              <a:cs typeface="Roboto"/>
              <a:sym typeface="Roboto"/>
            </a:endParaRPr>
          </a:p>
          <a:p>
            <a:pPr marL="0" lvl="0" indent="0" algn="l" rtl="0">
              <a:spcBef>
                <a:spcPts val="0"/>
              </a:spcBef>
              <a:spcAft>
                <a:spcPts val="0"/>
              </a:spcAft>
              <a:buClr>
                <a:srgbClr val="000000"/>
              </a:buClr>
              <a:buSzPts val="1100"/>
              <a:buFont typeface="Arial"/>
              <a:buNone/>
            </a:pPr>
            <a:endParaRPr dirty="0">
              <a:solidFill>
                <a:srgbClr val="B7B7B7"/>
              </a:solidFill>
              <a:latin typeface="Roboto"/>
              <a:ea typeface="Roboto"/>
              <a:cs typeface="Roboto"/>
              <a:sym typeface="Roboto"/>
            </a:endParaRPr>
          </a:p>
          <a:p>
            <a:pPr marL="0" lvl="0" indent="0" algn="l" rtl="0">
              <a:spcBef>
                <a:spcPts val="0"/>
              </a:spcBef>
              <a:spcAft>
                <a:spcPts val="0"/>
              </a:spcAft>
              <a:buClr>
                <a:srgbClr val="000000"/>
              </a:buClr>
              <a:buSzPts val="1100"/>
              <a:buFont typeface="Arial"/>
              <a:buNone/>
            </a:pPr>
            <a:r>
              <a:rPr lang="fr" b="1" dirty="0">
                <a:solidFill>
                  <a:srgbClr val="B7B7B7"/>
                </a:solidFill>
                <a:latin typeface="Roboto"/>
                <a:ea typeface="Roboto"/>
                <a:cs typeface="Roboto"/>
                <a:sym typeface="Roboto"/>
              </a:rPr>
              <a:t>Effectifs visés</a:t>
            </a:r>
            <a:endParaRPr b="1" dirty="0">
              <a:solidFill>
                <a:srgbClr val="B7B7B7"/>
              </a:solidFill>
              <a:latin typeface="Roboto"/>
              <a:ea typeface="Roboto"/>
              <a:cs typeface="Roboto"/>
              <a:sym typeface="Roboto"/>
            </a:endParaRPr>
          </a:p>
          <a:p>
            <a:pPr marL="0" lvl="0" indent="0" algn="l" rtl="0">
              <a:spcBef>
                <a:spcPts val="0"/>
              </a:spcBef>
              <a:spcAft>
                <a:spcPts val="0"/>
              </a:spcAft>
              <a:buClr>
                <a:srgbClr val="000000"/>
              </a:buClr>
              <a:buSzPts val="1100"/>
              <a:buFont typeface="Arial"/>
              <a:buNone/>
            </a:pPr>
            <a:r>
              <a:rPr lang="fr" dirty="0">
                <a:solidFill>
                  <a:srgbClr val="B7B7B7"/>
                </a:solidFill>
                <a:latin typeface="Roboto"/>
                <a:ea typeface="Roboto"/>
                <a:cs typeface="Roboto"/>
                <a:sym typeface="Roboto"/>
              </a:rPr>
              <a:t>Groupe de 25 à 30 apprenantes</a:t>
            </a:r>
            <a:endParaRPr dirty="0">
              <a:solidFill>
                <a:srgbClr val="B7B7B7"/>
              </a:solidFill>
              <a:latin typeface="Roboto"/>
              <a:ea typeface="Roboto"/>
              <a:cs typeface="Roboto"/>
              <a:sym typeface="Roboto"/>
            </a:endParaRPr>
          </a:p>
          <a:p>
            <a:pPr marL="0" lvl="0" indent="0" algn="l" rtl="0">
              <a:spcBef>
                <a:spcPts val="0"/>
              </a:spcBef>
              <a:spcAft>
                <a:spcPts val="0"/>
              </a:spcAft>
              <a:buClr>
                <a:srgbClr val="000000"/>
              </a:buClr>
              <a:buSzPts val="1100"/>
              <a:buFont typeface="Arial"/>
              <a:buNone/>
            </a:pPr>
            <a:endParaRPr dirty="0">
              <a:solidFill>
                <a:srgbClr val="B7B7B7"/>
              </a:solidFill>
              <a:latin typeface="Roboto"/>
              <a:ea typeface="Roboto"/>
              <a:cs typeface="Roboto"/>
              <a:sym typeface="Roboto"/>
            </a:endParaRPr>
          </a:p>
          <a:p>
            <a:pPr marL="0" lvl="0" indent="0" algn="l" rtl="0">
              <a:spcBef>
                <a:spcPts val="0"/>
              </a:spcBef>
              <a:spcAft>
                <a:spcPts val="0"/>
              </a:spcAft>
              <a:buClr>
                <a:srgbClr val="000000"/>
              </a:buClr>
              <a:buSzPts val="1100"/>
              <a:buFont typeface="Arial"/>
              <a:buNone/>
            </a:pPr>
            <a:r>
              <a:rPr lang="fr" b="1" dirty="0">
                <a:solidFill>
                  <a:srgbClr val="B7B7B7"/>
                </a:solidFill>
                <a:latin typeface="Roboto"/>
                <a:ea typeface="Roboto"/>
                <a:cs typeface="Roboto"/>
                <a:sym typeface="Roboto"/>
              </a:rPr>
              <a:t>Lieu de formation</a:t>
            </a:r>
            <a:endParaRPr b="1" dirty="0">
              <a:solidFill>
                <a:srgbClr val="B7B7B7"/>
              </a:solidFill>
              <a:latin typeface="Roboto"/>
              <a:ea typeface="Roboto"/>
              <a:cs typeface="Roboto"/>
              <a:sym typeface="Roboto"/>
            </a:endParaRPr>
          </a:p>
          <a:p>
            <a:pPr marL="0" lvl="0" indent="0" algn="l" rtl="0">
              <a:spcBef>
                <a:spcPts val="0"/>
              </a:spcBef>
              <a:spcAft>
                <a:spcPts val="0"/>
              </a:spcAft>
              <a:buClr>
                <a:srgbClr val="000000"/>
              </a:buClr>
              <a:buSzPts val="1100"/>
              <a:buFont typeface="Arial"/>
              <a:buNone/>
            </a:pPr>
            <a:r>
              <a:rPr lang="fr" dirty="0">
                <a:solidFill>
                  <a:srgbClr val="B7B7B7"/>
                </a:solidFill>
                <a:latin typeface="Roboto"/>
                <a:ea typeface="Roboto"/>
                <a:cs typeface="Roboto"/>
                <a:sym typeface="Roboto"/>
              </a:rPr>
              <a:t>Centre d’Employabilité Francophone (CEF) de Beyrouth</a:t>
            </a:r>
            <a:endParaRPr dirty="0">
              <a:solidFill>
                <a:srgbClr val="B7B7B7"/>
              </a:solidFill>
              <a:latin typeface="Roboto"/>
              <a:ea typeface="Roboto"/>
              <a:cs typeface="Roboto"/>
              <a:sym typeface="Roboto"/>
            </a:endParaRPr>
          </a:p>
        </p:txBody>
      </p:sp>
      <p:sp>
        <p:nvSpPr>
          <p:cNvPr id="246" name="Google Shape;246;p25"/>
          <p:cNvSpPr/>
          <p:nvPr/>
        </p:nvSpPr>
        <p:spPr>
          <a:xfrm>
            <a:off x="4105000" y="5331575"/>
            <a:ext cx="2827800" cy="43299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5"/>
          <p:cNvSpPr txBox="1"/>
          <p:nvPr/>
        </p:nvSpPr>
        <p:spPr>
          <a:xfrm>
            <a:off x="4182575" y="5483975"/>
            <a:ext cx="2701200" cy="407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fr" b="1" dirty="0">
                <a:solidFill>
                  <a:srgbClr val="B7B7B7"/>
                </a:solidFill>
                <a:latin typeface="Roboto"/>
                <a:ea typeface="Roboto"/>
                <a:cs typeface="Roboto"/>
                <a:sym typeface="Roboto"/>
              </a:rPr>
              <a:t>Prérequis : </a:t>
            </a:r>
            <a:endParaRPr b="1" dirty="0">
              <a:solidFill>
                <a:srgbClr val="B7B7B7"/>
              </a:solidFill>
              <a:latin typeface="Roboto"/>
              <a:ea typeface="Roboto"/>
              <a:cs typeface="Roboto"/>
              <a:sym typeface="Roboto"/>
            </a:endParaRPr>
          </a:p>
          <a:p>
            <a:pPr marL="457200" lvl="0" indent="-317500" algn="l" rtl="0">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Pas de prérequis de diplôme ni de niveau techniques</a:t>
            </a:r>
            <a:endParaRPr dirty="0">
              <a:solidFill>
                <a:srgbClr val="B7B7B7"/>
              </a:solidFill>
              <a:latin typeface="Roboto"/>
              <a:ea typeface="Roboto"/>
              <a:cs typeface="Roboto"/>
              <a:sym typeface="Roboto"/>
            </a:endParaRPr>
          </a:p>
          <a:p>
            <a:pPr marL="457200" lvl="0" indent="-317500" algn="l" rtl="0">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Motivation</a:t>
            </a:r>
            <a:endParaRPr dirty="0">
              <a:solidFill>
                <a:srgbClr val="B7B7B7"/>
              </a:solidFill>
              <a:latin typeface="Roboto"/>
              <a:ea typeface="Roboto"/>
              <a:cs typeface="Roboto"/>
              <a:sym typeface="Roboto"/>
            </a:endParaRPr>
          </a:p>
          <a:p>
            <a:pPr marL="457200" lvl="0" indent="-317500" algn="l" rtl="0">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Être à l’aise en anglais</a:t>
            </a:r>
            <a:endParaRPr dirty="0">
              <a:solidFill>
                <a:srgbClr val="B7B7B7"/>
              </a:solidFill>
              <a:latin typeface="Roboto"/>
              <a:ea typeface="Roboto"/>
              <a:cs typeface="Roboto"/>
              <a:sym typeface="Roboto"/>
            </a:endParaRPr>
          </a:p>
          <a:p>
            <a:pPr marL="0" lvl="0" indent="0" algn="l" rtl="0">
              <a:spcBef>
                <a:spcPts val="0"/>
              </a:spcBef>
              <a:spcAft>
                <a:spcPts val="0"/>
              </a:spcAft>
              <a:buNone/>
            </a:pPr>
            <a:endParaRPr dirty="0">
              <a:solidFill>
                <a:srgbClr val="B7B7B7"/>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endParaRPr b="1" dirty="0">
              <a:solidFill>
                <a:srgbClr val="B7B7B7"/>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fr" b="1" dirty="0">
                <a:solidFill>
                  <a:srgbClr val="B7B7B7"/>
                </a:solidFill>
                <a:latin typeface="Roboto"/>
                <a:ea typeface="Roboto"/>
                <a:cs typeface="Roboto"/>
                <a:sym typeface="Roboto"/>
              </a:rPr>
              <a:t>Profils recherchés prioritaires :</a:t>
            </a:r>
            <a:endParaRPr dirty="0">
              <a:solidFill>
                <a:srgbClr val="B7B7B7"/>
              </a:solidFill>
              <a:latin typeface="Roboto"/>
              <a:ea typeface="Roboto"/>
              <a:cs typeface="Roboto"/>
              <a:sym typeface="Roboto"/>
            </a:endParaRPr>
          </a:p>
          <a:p>
            <a:pPr marL="457200" lvl="0" indent="-317500" algn="l" rtl="0">
              <a:lnSpc>
                <a:spcPct val="115000"/>
              </a:lnSpc>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Etudiantes en reconversion professionnelle</a:t>
            </a:r>
            <a:endParaRPr dirty="0">
              <a:solidFill>
                <a:srgbClr val="B7B7B7"/>
              </a:solidFill>
              <a:latin typeface="Roboto"/>
              <a:ea typeface="Roboto"/>
              <a:cs typeface="Roboto"/>
              <a:sym typeface="Roboto"/>
            </a:endParaRPr>
          </a:p>
          <a:p>
            <a:pPr marL="457200" lvl="0" indent="-317500" algn="l" rtl="0">
              <a:lnSpc>
                <a:spcPct val="115000"/>
              </a:lnSpc>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Diplômées sans emploi</a:t>
            </a:r>
            <a:endParaRPr dirty="0">
              <a:solidFill>
                <a:srgbClr val="B7B7B7"/>
              </a:solidFill>
              <a:latin typeface="Roboto"/>
              <a:ea typeface="Roboto"/>
              <a:cs typeface="Roboto"/>
              <a:sym typeface="Roboto"/>
            </a:endParaRPr>
          </a:p>
          <a:p>
            <a:pPr marL="457200" lvl="0" indent="-317500" algn="l" rtl="0">
              <a:lnSpc>
                <a:spcPct val="115000"/>
              </a:lnSpc>
              <a:spcBef>
                <a:spcPts val="0"/>
              </a:spcBef>
              <a:spcAft>
                <a:spcPts val="0"/>
              </a:spcAft>
              <a:buClr>
                <a:srgbClr val="CE0033"/>
              </a:buClr>
              <a:buSzPts val="1400"/>
              <a:buFont typeface="Roboto"/>
              <a:buChar char="➔"/>
            </a:pPr>
            <a:r>
              <a:rPr lang="fr" dirty="0">
                <a:solidFill>
                  <a:srgbClr val="B7B7B7"/>
                </a:solidFill>
                <a:latin typeface="Roboto"/>
                <a:ea typeface="Roboto"/>
                <a:cs typeface="Roboto"/>
                <a:sym typeface="Roboto"/>
              </a:rPr>
              <a:t>Francophones</a:t>
            </a:r>
            <a:endParaRPr dirty="0">
              <a:solidFill>
                <a:srgbClr val="B7B7B7"/>
              </a:solidFill>
              <a:latin typeface="Roboto"/>
              <a:ea typeface="Roboto"/>
              <a:cs typeface="Roboto"/>
              <a:sym typeface="Roboto"/>
            </a:endParaRPr>
          </a:p>
          <a:p>
            <a:pPr marL="0" lvl="0" indent="0" algn="l" rtl="0">
              <a:lnSpc>
                <a:spcPct val="115000"/>
              </a:lnSpc>
              <a:spcBef>
                <a:spcPts val="0"/>
              </a:spcBef>
              <a:spcAft>
                <a:spcPts val="0"/>
              </a:spcAft>
              <a:buNone/>
            </a:pPr>
            <a:endParaRPr i="1" dirty="0">
              <a:solidFill>
                <a:srgbClr val="B7B7B7"/>
              </a:solidFill>
              <a:latin typeface="Roboto"/>
              <a:ea typeface="Roboto"/>
              <a:cs typeface="Roboto"/>
              <a:sym typeface="Roboto"/>
            </a:endParaRPr>
          </a:p>
        </p:txBody>
      </p:sp>
      <p:pic>
        <p:nvPicPr>
          <p:cNvPr id="248" name="Google Shape;248;p25"/>
          <p:cNvPicPr preferRelativeResize="0"/>
          <p:nvPr/>
        </p:nvPicPr>
        <p:blipFill>
          <a:blip r:embed="rId3">
            <a:alphaModFix/>
          </a:blip>
          <a:stretch>
            <a:fillRect/>
          </a:stretch>
        </p:blipFill>
        <p:spPr>
          <a:xfrm>
            <a:off x="6778650" y="9756062"/>
            <a:ext cx="558000" cy="558000"/>
          </a:xfrm>
          <a:prstGeom prst="rect">
            <a:avLst/>
          </a:prstGeom>
          <a:noFill/>
          <a:ln>
            <a:noFill/>
          </a:ln>
        </p:spPr>
      </p:pic>
      <p:sp>
        <p:nvSpPr>
          <p:cNvPr id="249" name="Google Shape;249;p25"/>
          <p:cNvSpPr txBox="1">
            <a:spLocks noGrp="1"/>
          </p:cNvSpPr>
          <p:nvPr>
            <p:ph type="ctrTitle"/>
          </p:nvPr>
        </p:nvSpPr>
        <p:spPr>
          <a:xfrm>
            <a:off x="256325" y="230250"/>
            <a:ext cx="7044600" cy="103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3000">
                <a:solidFill>
                  <a:srgbClr val="CE0033"/>
                </a:solidFill>
                <a:latin typeface="Roboto"/>
                <a:ea typeface="Roboto"/>
                <a:cs typeface="Roboto"/>
                <a:sym typeface="Roboto"/>
              </a:rPr>
              <a:t>PROGRAMME #HACKEUSES </a:t>
            </a:r>
            <a:endParaRPr sz="3000">
              <a:solidFill>
                <a:srgbClr val="CE0033"/>
              </a:solidFill>
              <a:latin typeface="Roboto"/>
              <a:ea typeface="Roboto"/>
              <a:cs typeface="Roboto"/>
              <a:sym typeface="Roboto"/>
            </a:endParaRPr>
          </a:p>
          <a:p>
            <a:pPr marL="0" lvl="0" indent="0" algn="ctr" rtl="0">
              <a:spcBef>
                <a:spcPts val="0"/>
              </a:spcBef>
              <a:spcAft>
                <a:spcPts val="0"/>
              </a:spcAft>
              <a:buNone/>
            </a:pPr>
            <a:r>
              <a:rPr lang="fr" sz="3000">
                <a:latin typeface="Roboto"/>
                <a:ea typeface="Roboto"/>
                <a:cs typeface="Roboto"/>
                <a:sym typeface="Roboto"/>
              </a:rPr>
              <a:t>CANDIDATURES &amp; ADMISSION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4" name="Google Shape;254;p26"/>
          <p:cNvGrpSpPr/>
          <p:nvPr/>
        </p:nvGrpSpPr>
        <p:grpSpPr>
          <a:xfrm>
            <a:off x="0" y="9753757"/>
            <a:ext cx="7560259" cy="686195"/>
            <a:chOff x="0" y="6407250"/>
            <a:chExt cx="9144000" cy="450762"/>
          </a:xfrm>
        </p:grpSpPr>
        <p:sp>
          <p:nvSpPr>
            <p:cNvPr id="255" name="Google Shape;255;p26"/>
            <p:cNvSpPr/>
            <p:nvPr/>
          </p:nvSpPr>
          <p:spPr>
            <a:xfrm>
              <a:off x="0" y="6689112"/>
              <a:ext cx="9144000" cy="1689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 name="Google Shape;256;p26"/>
            <p:cNvGrpSpPr/>
            <p:nvPr/>
          </p:nvGrpSpPr>
          <p:grpSpPr>
            <a:xfrm>
              <a:off x="8656139" y="6407250"/>
              <a:ext cx="366612" cy="368022"/>
              <a:chOff x="8656139" y="6407250"/>
              <a:chExt cx="366612" cy="368022"/>
            </a:xfrm>
          </p:grpSpPr>
          <p:sp>
            <p:nvSpPr>
              <p:cNvPr id="257" name="Google Shape;257;p26"/>
              <p:cNvSpPr/>
              <p:nvPr/>
            </p:nvSpPr>
            <p:spPr>
              <a:xfrm>
                <a:off x="8656150" y="6407250"/>
                <a:ext cx="366600" cy="366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26"/>
              <p:cNvPicPr preferRelativeResize="0"/>
              <p:nvPr/>
            </p:nvPicPr>
            <p:blipFill>
              <a:blip r:embed="rId3">
                <a:alphaModFix/>
              </a:blip>
              <a:stretch>
                <a:fillRect/>
              </a:stretch>
            </p:blipFill>
            <p:spPr>
              <a:xfrm>
                <a:off x="8656139" y="6408723"/>
                <a:ext cx="366549" cy="366549"/>
              </a:xfrm>
              <a:prstGeom prst="rect">
                <a:avLst/>
              </a:prstGeom>
              <a:noFill/>
              <a:ln>
                <a:noFill/>
              </a:ln>
            </p:spPr>
          </p:pic>
        </p:grpSp>
      </p:grpSp>
      <p:sp>
        <p:nvSpPr>
          <p:cNvPr id="259" name="Google Shape;259;p26"/>
          <p:cNvSpPr/>
          <p:nvPr/>
        </p:nvSpPr>
        <p:spPr>
          <a:xfrm>
            <a:off x="1524077" y="1936463"/>
            <a:ext cx="1600800" cy="22107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txBox="1"/>
          <p:nvPr/>
        </p:nvSpPr>
        <p:spPr>
          <a:xfrm>
            <a:off x="1460625" y="2426288"/>
            <a:ext cx="1615200" cy="14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fr" sz="2800" b="1">
                <a:solidFill>
                  <a:srgbClr val="CE0033"/>
                </a:solidFill>
                <a:latin typeface="Roboto"/>
                <a:ea typeface="Roboto"/>
                <a:cs typeface="Roboto"/>
                <a:sym typeface="Roboto"/>
              </a:rPr>
              <a:t>37</a:t>
            </a:r>
            <a:endParaRPr sz="2800" b="1">
              <a:solidFill>
                <a:srgbClr val="CE0033"/>
              </a:solidFill>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r>
              <a:rPr lang="fr">
                <a:solidFill>
                  <a:srgbClr val="B7B7B7"/>
                </a:solidFill>
                <a:latin typeface="Roboto"/>
                <a:ea typeface="Roboto"/>
                <a:cs typeface="Roboto"/>
                <a:sym typeface="Roboto"/>
              </a:rPr>
              <a:t>SAS organisés depuis 2016</a:t>
            </a:r>
            <a:endParaRPr>
              <a:solidFill>
                <a:srgbClr val="B7B7B7"/>
              </a:solidFill>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r>
              <a:rPr lang="fr">
                <a:solidFill>
                  <a:srgbClr val="B7B7B7"/>
                </a:solidFill>
                <a:latin typeface="Roboto"/>
                <a:ea typeface="Roboto"/>
                <a:cs typeface="Roboto"/>
                <a:sym typeface="Roboto"/>
              </a:rPr>
              <a:t>dans le monde</a:t>
            </a:r>
            <a:endParaRPr>
              <a:solidFill>
                <a:srgbClr val="B7B7B7"/>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endParaRPr>
              <a:solidFill>
                <a:srgbClr val="EB1E54"/>
              </a:solidFill>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endParaRPr sz="1200">
              <a:solidFill>
                <a:srgbClr val="B7B7B7"/>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endParaRPr sz="1200">
              <a:solidFill>
                <a:srgbClr val="B7B7B7"/>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endParaRPr sz="1200">
              <a:solidFill>
                <a:srgbClr val="B7B7B7"/>
              </a:solidFill>
              <a:latin typeface="Roboto"/>
              <a:ea typeface="Roboto"/>
              <a:cs typeface="Roboto"/>
              <a:sym typeface="Roboto"/>
            </a:endParaRPr>
          </a:p>
        </p:txBody>
      </p:sp>
      <p:sp>
        <p:nvSpPr>
          <p:cNvPr id="261" name="Google Shape;261;p26"/>
          <p:cNvSpPr/>
          <p:nvPr/>
        </p:nvSpPr>
        <p:spPr>
          <a:xfrm>
            <a:off x="3547829" y="1936463"/>
            <a:ext cx="1600800" cy="22107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txBox="1"/>
          <p:nvPr/>
        </p:nvSpPr>
        <p:spPr>
          <a:xfrm>
            <a:off x="3441375" y="2429988"/>
            <a:ext cx="1698300" cy="173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fr" sz="2800" b="1">
                <a:solidFill>
                  <a:srgbClr val="CE0033"/>
                </a:solidFill>
                <a:latin typeface="Roboto"/>
                <a:ea typeface="Roboto"/>
                <a:cs typeface="Roboto"/>
                <a:sym typeface="Roboto"/>
              </a:rPr>
              <a:t>666</a:t>
            </a:r>
            <a:endParaRPr sz="2800" b="1">
              <a:solidFill>
                <a:srgbClr val="CE0033"/>
              </a:solidFill>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r>
              <a:rPr lang="fr">
                <a:solidFill>
                  <a:srgbClr val="B7B7B7"/>
                </a:solidFill>
                <a:latin typeface="Roboto"/>
                <a:ea typeface="Roboto"/>
                <a:cs typeface="Roboto"/>
                <a:sym typeface="Roboto"/>
              </a:rPr>
              <a:t>#hackeuses formées</a:t>
            </a:r>
            <a:endParaRPr>
              <a:solidFill>
                <a:srgbClr val="B7B7B7"/>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endParaRPr sz="1200">
              <a:solidFill>
                <a:srgbClr val="B7B7B7"/>
              </a:solidFill>
              <a:latin typeface="Roboto"/>
              <a:ea typeface="Roboto"/>
              <a:cs typeface="Roboto"/>
              <a:sym typeface="Roboto"/>
            </a:endParaRPr>
          </a:p>
          <a:p>
            <a:pPr marL="0" lvl="0" indent="0" algn="ctr" rtl="0">
              <a:lnSpc>
                <a:spcPct val="115000"/>
              </a:lnSpc>
              <a:spcBef>
                <a:spcPts val="0"/>
              </a:spcBef>
              <a:spcAft>
                <a:spcPts val="0"/>
              </a:spcAft>
              <a:buClr>
                <a:srgbClr val="000000"/>
              </a:buClr>
              <a:buSzPts val="1100"/>
              <a:buFont typeface="Arial"/>
              <a:buNone/>
            </a:pPr>
            <a:r>
              <a:rPr lang="fr" sz="1200">
                <a:solidFill>
                  <a:srgbClr val="B7B7B7"/>
                </a:solidFill>
                <a:latin typeface="Roboto"/>
                <a:ea typeface="Roboto"/>
                <a:cs typeface="Roboto"/>
                <a:sym typeface="Roboto"/>
              </a:rPr>
              <a:t>   </a:t>
            </a:r>
            <a:endParaRPr sz="1200">
              <a:solidFill>
                <a:srgbClr val="B7B7B7"/>
              </a:solidFill>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endParaRPr sz="1200">
              <a:solidFill>
                <a:srgbClr val="B7B7B7"/>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endParaRPr sz="1200">
              <a:solidFill>
                <a:srgbClr val="B7B7B7"/>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endParaRPr sz="1200">
              <a:solidFill>
                <a:srgbClr val="B7B7B7"/>
              </a:solidFill>
              <a:latin typeface="Roboto"/>
              <a:ea typeface="Roboto"/>
              <a:cs typeface="Roboto"/>
              <a:sym typeface="Roboto"/>
            </a:endParaRPr>
          </a:p>
        </p:txBody>
      </p:sp>
      <p:pic>
        <p:nvPicPr>
          <p:cNvPr id="263" name="Google Shape;263;p26"/>
          <p:cNvPicPr preferRelativeResize="0"/>
          <p:nvPr/>
        </p:nvPicPr>
        <p:blipFill>
          <a:blip r:embed="rId4">
            <a:alphaModFix/>
          </a:blip>
          <a:stretch>
            <a:fillRect/>
          </a:stretch>
        </p:blipFill>
        <p:spPr>
          <a:xfrm>
            <a:off x="5283625" y="2491037"/>
            <a:ext cx="1870799" cy="1489998"/>
          </a:xfrm>
          <a:prstGeom prst="rect">
            <a:avLst/>
          </a:prstGeom>
          <a:noFill/>
          <a:ln>
            <a:noFill/>
          </a:ln>
        </p:spPr>
      </p:pic>
      <p:sp>
        <p:nvSpPr>
          <p:cNvPr id="264" name="Google Shape;264;p26"/>
          <p:cNvSpPr/>
          <p:nvPr/>
        </p:nvSpPr>
        <p:spPr>
          <a:xfrm>
            <a:off x="405575" y="2495954"/>
            <a:ext cx="481200" cy="1091700"/>
          </a:xfrm>
          <a:custGeom>
            <a:avLst/>
            <a:gdLst/>
            <a:ahLst/>
            <a:cxnLst/>
            <a:rect l="l" t="t" r="r" b="b"/>
            <a:pathLst>
              <a:path w="120000" h="120000" extrusionOk="0">
                <a:moveTo>
                  <a:pt x="60000" y="20165"/>
                </a:moveTo>
                <a:cubicBezTo>
                  <a:pt x="71590" y="20165"/>
                  <a:pt x="81136" y="15537"/>
                  <a:pt x="81136" y="9917"/>
                </a:cubicBezTo>
                <a:cubicBezTo>
                  <a:pt x="81136" y="4297"/>
                  <a:pt x="71590" y="0"/>
                  <a:pt x="60000" y="0"/>
                </a:cubicBezTo>
                <a:cubicBezTo>
                  <a:pt x="48409" y="0"/>
                  <a:pt x="38863" y="4297"/>
                  <a:pt x="38863" y="9917"/>
                </a:cubicBezTo>
                <a:cubicBezTo>
                  <a:pt x="38863" y="15537"/>
                  <a:pt x="48409" y="20165"/>
                  <a:pt x="60000" y="20165"/>
                </a:cubicBezTo>
                <a:close/>
                <a:moveTo>
                  <a:pt x="118636" y="61487"/>
                </a:moveTo>
                <a:cubicBezTo>
                  <a:pt x="99545" y="34380"/>
                  <a:pt x="99545" y="34380"/>
                  <a:pt x="99545" y="34380"/>
                </a:cubicBezTo>
                <a:cubicBezTo>
                  <a:pt x="95454" y="27438"/>
                  <a:pt x="83181" y="22479"/>
                  <a:pt x="66136" y="22479"/>
                </a:cubicBezTo>
                <a:cubicBezTo>
                  <a:pt x="53863" y="22479"/>
                  <a:pt x="53863" y="22479"/>
                  <a:pt x="53863" y="22479"/>
                </a:cubicBezTo>
                <a:cubicBezTo>
                  <a:pt x="36818" y="22479"/>
                  <a:pt x="24545" y="27438"/>
                  <a:pt x="20454" y="34380"/>
                </a:cubicBezTo>
                <a:cubicBezTo>
                  <a:pt x="2045" y="61487"/>
                  <a:pt x="2045" y="61487"/>
                  <a:pt x="2045" y="61487"/>
                </a:cubicBezTo>
                <a:cubicBezTo>
                  <a:pt x="0" y="63801"/>
                  <a:pt x="2727" y="66115"/>
                  <a:pt x="6818" y="66776"/>
                </a:cubicBezTo>
                <a:cubicBezTo>
                  <a:pt x="11590" y="67768"/>
                  <a:pt x="16363" y="66446"/>
                  <a:pt x="17727" y="64132"/>
                </a:cubicBezTo>
                <a:cubicBezTo>
                  <a:pt x="34772" y="40661"/>
                  <a:pt x="34772" y="40661"/>
                  <a:pt x="34772" y="40661"/>
                </a:cubicBezTo>
                <a:cubicBezTo>
                  <a:pt x="39545" y="50247"/>
                  <a:pt x="39545" y="50247"/>
                  <a:pt x="39545" y="50247"/>
                </a:cubicBezTo>
                <a:cubicBezTo>
                  <a:pt x="30681" y="61818"/>
                  <a:pt x="15681" y="87603"/>
                  <a:pt x="15681" y="87603"/>
                </a:cubicBezTo>
                <a:cubicBezTo>
                  <a:pt x="37500" y="87603"/>
                  <a:pt x="37500" y="87603"/>
                  <a:pt x="37500" y="87603"/>
                </a:cubicBezTo>
                <a:cubicBezTo>
                  <a:pt x="45000" y="115371"/>
                  <a:pt x="45000" y="115371"/>
                  <a:pt x="45000" y="115371"/>
                </a:cubicBezTo>
                <a:cubicBezTo>
                  <a:pt x="42272" y="116694"/>
                  <a:pt x="42272" y="116694"/>
                  <a:pt x="42272" y="116694"/>
                </a:cubicBezTo>
                <a:cubicBezTo>
                  <a:pt x="42272" y="120000"/>
                  <a:pt x="42272" y="120000"/>
                  <a:pt x="42272" y="120000"/>
                </a:cubicBezTo>
                <a:cubicBezTo>
                  <a:pt x="58636" y="120000"/>
                  <a:pt x="58636" y="120000"/>
                  <a:pt x="58636" y="120000"/>
                </a:cubicBezTo>
                <a:cubicBezTo>
                  <a:pt x="58636" y="87603"/>
                  <a:pt x="58636" y="87603"/>
                  <a:pt x="58636" y="87603"/>
                </a:cubicBezTo>
                <a:cubicBezTo>
                  <a:pt x="61363" y="87603"/>
                  <a:pt x="61363" y="87603"/>
                  <a:pt x="61363" y="87603"/>
                </a:cubicBezTo>
                <a:cubicBezTo>
                  <a:pt x="61363" y="120000"/>
                  <a:pt x="61363" y="120000"/>
                  <a:pt x="61363" y="120000"/>
                </a:cubicBezTo>
                <a:cubicBezTo>
                  <a:pt x="77727" y="120000"/>
                  <a:pt x="77727" y="120000"/>
                  <a:pt x="77727" y="120000"/>
                </a:cubicBezTo>
                <a:cubicBezTo>
                  <a:pt x="77727" y="116694"/>
                  <a:pt x="77727" y="116694"/>
                  <a:pt x="77727" y="116694"/>
                </a:cubicBezTo>
                <a:cubicBezTo>
                  <a:pt x="75681" y="115371"/>
                  <a:pt x="75681" y="115371"/>
                  <a:pt x="75681" y="115371"/>
                </a:cubicBezTo>
                <a:cubicBezTo>
                  <a:pt x="82500" y="87603"/>
                  <a:pt x="82500" y="87603"/>
                  <a:pt x="82500" y="87603"/>
                </a:cubicBezTo>
                <a:cubicBezTo>
                  <a:pt x="104318" y="87603"/>
                  <a:pt x="104318" y="87603"/>
                  <a:pt x="104318" y="87603"/>
                </a:cubicBezTo>
                <a:cubicBezTo>
                  <a:pt x="104318" y="87603"/>
                  <a:pt x="89318" y="61818"/>
                  <a:pt x="80454" y="50247"/>
                </a:cubicBezTo>
                <a:cubicBezTo>
                  <a:pt x="85227" y="40661"/>
                  <a:pt x="85227" y="40661"/>
                  <a:pt x="85227" y="40661"/>
                </a:cubicBezTo>
                <a:cubicBezTo>
                  <a:pt x="102272" y="64132"/>
                  <a:pt x="102272" y="64132"/>
                  <a:pt x="102272" y="64132"/>
                </a:cubicBezTo>
                <a:cubicBezTo>
                  <a:pt x="103636" y="66446"/>
                  <a:pt x="109090" y="67768"/>
                  <a:pt x="113181" y="66776"/>
                </a:cubicBezTo>
                <a:cubicBezTo>
                  <a:pt x="117272" y="66115"/>
                  <a:pt x="120000" y="63801"/>
                  <a:pt x="118636" y="6148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6"/>
          <p:cNvSpPr/>
          <p:nvPr/>
        </p:nvSpPr>
        <p:spPr>
          <a:xfrm>
            <a:off x="2925969" y="3186806"/>
            <a:ext cx="515400" cy="207000"/>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874775" y="7370900"/>
            <a:ext cx="5810700" cy="1267500"/>
          </a:xfrm>
          <a:prstGeom prst="rect">
            <a:avLst/>
          </a:prstGeom>
          <a:noFill/>
          <a:ln w="19050" cap="flat" cmpd="sng">
            <a:solidFill>
              <a:srgbClr val="CE0033"/>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txBox="1"/>
          <p:nvPr/>
        </p:nvSpPr>
        <p:spPr>
          <a:xfrm>
            <a:off x="1545350" y="7501450"/>
            <a:ext cx="13053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400">
                <a:solidFill>
                  <a:srgbClr val="CD003A"/>
                </a:solidFill>
                <a:latin typeface="Nunito Sans Black"/>
                <a:ea typeface="Nunito Sans Black"/>
                <a:cs typeface="Nunito Sans Black"/>
                <a:sym typeface="Nunito Sans Black"/>
              </a:rPr>
              <a:t>96 %</a:t>
            </a:r>
            <a:endParaRPr sz="3400">
              <a:solidFill>
                <a:srgbClr val="CD003A"/>
              </a:solidFill>
              <a:latin typeface="Nunito Sans Black"/>
              <a:ea typeface="Nunito Sans Black"/>
              <a:cs typeface="Nunito Sans Black"/>
              <a:sym typeface="Nunito Sans Black"/>
            </a:endParaRPr>
          </a:p>
          <a:p>
            <a:pPr marL="0" lvl="0" indent="0" algn="ctr" rtl="0">
              <a:spcBef>
                <a:spcPts val="0"/>
              </a:spcBef>
              <a:spcAft>
                <a:spcPts val="0"/>
              </a:spcAft>
              <a:buNone/>
            </a:pPr>
            <a:r>
              <a:rPr lang="fr" sz="700" b="1">
                <a:solidFill>
                  <a:srgbClr val="000000"/>
                </a:solidFill>
                <a:latin typeface="Nunito"/>
                <a:ea typeface="Nunito"/>
                <a:cs typeface="Nunito"/>
                <a:sym typeface="Nunito"/>
              </a:rPr>
              <a:t>DE CERTIFICATION</a:t>
            </a:r>
            <a:endParaRPr sz="700" b="1">
              <a:solidFill>
                <a:srgbClr val="CE0033"/>
              </a:solidFill>
              <a:latin typeface="Nunito"/>
              <a:ea typeface="Nunito"/>
              <a:cs typeface="Nunito"/>
              <a:sym typeface="Nunito"/>
            </a:endParaRPr>
          </a:p>
        </p:txBody>
      </p:sp>
      <p:sp>
        <p:nvSpPr>
          <p:cNvPr id="268" name="Google Shape;268;p26"/>
          <p:cNvSpPr txBox="1"/>
          <p:nvPr/>
        </p:nvSpPr>
        <p:spPr>
          <a:xfrm>
            <a:off x="4904050" y="7501450"/>
            <a:ext cx="13053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CD003A"/>
                </a:solidFill>
                <a:latin typeface="Nunito Sans Black"/>
                <a:ea typeface="Nunito Sans Black"/>
                <a:cs typeface="Nunito Sans Black"/>
                <a:sym typeface="Nunito Sans Black"/>
              </a:rPr>
              <a:t>8/10 </a:t>
            </a:r>
            <a:endParaRPr sz="3600">
              <a:solidFill>
                <a:srgbClr val="CD003A"/>
              </a:solidFill>
              <a:latin typeface="Nunito Sans Black"/>
              <a:ea typeface="Nunito Sans Black"/>
              <a:cs typeface="Nunito Sans Black"/>
              <a:sym typeface="Nunito Sans Black"/>
            </a:endParaRPr>
          </a:p>
          <a:p>
            <a:pPr marL="0" lvl="0" indent="0" algn="ctr" rtl="0">
              <a:spcBef>
                <a:spcPts val="0"/>
              </a:spcBef>
              <a:spcAft>
                <a:spcPts val="0"/>
              </a:spcAft>
              <a:buNone/>
            </a:pPr>
            <a:r>
              <a:rPr lang="fr" sz="800" b="1">
                <a:solidFill>
                  <a:srgbClr val="000000"/>
                </a:solidFill>
                <a:latin typeface="Nunito"/>
                <a:ea typeface="Nunito"/>
                <a:cs typeface="Nunito"/>
                <a:sym typeface="Nunito"/>
              </a:rPr>
              <a:t>SATISFACTION</a:t>
            </a:r>
            <a:endParaRPr sz="800" b="1">
              <a:solidFill>
                <a:srgbClr val="000000"/>
              </a:solidFill>
              <a:latin typeface="Nunito"/>
              <a:ea typeface="Nunito"/>
              <a:cs typeface="Nunito"/>
              <a:sym typeface="Nunito"/>
            </a:endParaRPr>
          </a:p>
        </p:txBody>
      </p:sp>
      <p:sp>
        <p:nvSpPr>
          <p:cNvPr id="269" name="Google Shape;269;p26"/>
          <p:cNvSpPr txBox="1"/>
          <p:nvPr/>
        </p:nvSpPr>
        <p:spPr>
          <a:xfrm>
            <a:off x="3314900" y="7501450"/>
            <a:ext cx="1305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400">
                <a:solidFill>
                  <a:srgbClr val="CD003A"/>
                </a:solidFill>
                <a:latin typeface="Nunito Sans Black"/>
                <a:ea typeface="Nunito Sans Black"/>
                <a:cs typeface="Nunito Sans Black"/>
                <a:sym typeface="Nunito Sans Black"/>
              </a:rPr>
              <a:t>62 %</a:t>
            </a:r>
            <a:endParaRPr sz="3400">
              <a:solidFill>
                <a:srgbClr val="CD003A"/>
              </a:solidFill>
              <a:latin typeface="Nunito Sans Black"/>
              <a:ea typeface="Nunito Sans Black"/>
              <a:cs typeface="Nunito Sans Black"/>
              <a:sym typeface="Nunito Sans Black"/>
            </a:endParaRPr>
          </a:p>
          <a:p>
            <a:pPr marL="0" lvl="0" indent="0" algn="ctr" rtl="0">
              <a:spcBef>
                <a:spcPts val="0"/>
              </a:spcBef>
              <a:spcAft>
                <a:spcPts val="0"/>
              </a:spcAft>
              <a:buNone/>
            </a:pPr>
            <a:r>
              <a:rPr lang="fr" sz="700" b="1">
                <a:solidFill>
                  <a:srgbClr val="000000"/>
                </a:solidFill>
                <a:latin typeface="Nunito"/>
                <a:ea typeface="Nunito"/>
                <a:cs typeface="Nunito"/>
                <a:sym typeface="Nunito"/>
              </a:rPr>
              <a:t>DE SORTIES</a:t>
            </a:r>
            <a:endParaRPr sz="700" b="1">
              <a:solidFill>
                <a:srgbClr val="000000"/>
              </a:solidFill>
              <a:latin typeface="Nunito"/>
              <a:ea typeface="Nunito"/>
              <a:cs typeface="Nunito"/>
              <a:sym typeface="Nunito"/>
            </a:endParaRPr>
          </a:p>
          <a:p>
            <a:pPr marL="0" lvl="0" indent="0" algn="ctr" rtl="0">
              <a:spcBef>
                <a:spcPts val="0"/>
              </a:spcBef>
              <a:spcAft>
                <a:spcPts val="0"/>
              </a:spcAft>
              <a:buNone/>
            </a:pPr>
            <a:r>
              <a:rPr lang="fr" sz="700" b="1">
                <a:solidFill>
                  <a:srgbClr val="000000"/>
                </a:solidFill>
                <a:latin typeface="Nunito"/>
                <a:ea typeface="Nunito"/>
                <a:cs typeface="Nunito"/>
                <a:sym typeface="Nunito"/>
              </a:rPr>
              <a:t>POSITIVES</a:t>
            </a:r>
            <a:endParaRPr sz="700" b="1">
              <a:solidFill>
                <a:srgbClr val="000000"/>
              </a:solidFill>
              <a:latin typeface="Nunito"/>
              <a:ea typeface="Nunito"/>
              <a:cs typeface="Nunito"/>
              <a:sym typeface="Nunito"/>
            </a:endParaRPr>
          </a:p>
        </p:txBody>
      </p:sp>
      <p:sp>
        <p:nvSpPr>
          <p:cNvPr id="270" name="Google Shape;270;p26"/>
          <p:cNvSpPr/>
          <p:nvPr/>
        </p:nvSpPr>
        <p:spPr>
          <a:xfrm>
            <a:off x="351436" y="5079245"/>
            <a:ext cx="6857400" cy="1176300"/>
          </a:xfrm>
          <a:prstGeom prst="rect">
            <a:avLst/>
          </a:prstGeom>
          <a:solidFill>
            <a:srgbClr val="F8F8F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fr">
                <a:solidFill>
                  <a:srgbClr val="666666"/>
                </a:solidFill>
                <a:latin typeface="Roboto"/>
                <a:ea typeface="Roboto"/>
                <a:cs typeface="Roboto"/>
                <a:sym typeface="Roboto"/>
              </a:rPr>
              <a:t>Un programme de formation déployé dans plusieurs villes de France, mais aussi en Belgique, au Maroc, au Tchad, au Sénégal, au Niger, au Mali, en Côte d’Ivoire, au Burkina Faso.</a:t>
            </a:r>
            <a:endParaRPr>
              <a:solidFill>
                <a:srgbClr val="434343"/>
              </a:solidFill>
              <a:latin typeface="Roboto"/>
              <a:ea typeface="Roboto"/>
              <a:cs typeface="Roboto"/>
              <a:sym typeface="Roboto"/>
            </a:endParaRPr>
          </a:p>
        </p:txBody>
      </p:sp>
      <p:sp>
        <p:nvSpPr>
          <p:cNvPr id="271" name="Google Shape;271;p26"/>
          <p:cNvSpPr txBox="1">
            <a:spLocks noGrp="1"/>
          </p:cNvSpPr>
          <p:nvPr>
            <p:ph type="ctrTitle" idx="4294967295"/>
          </p:nvPr>
        </p:nvSpPr>
        <p:spPr>
          <a:xfrm>
            <a:off x="256325" y="230250"/>
            <a:ext cx="7044600" cy="103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sz="3000">
                <a:solidFill>
                  <a:srgbClr val="CE0033"/>
                </a:solidFill>
                <a:latin typeface="Roboto"/>
                <a:ea typeface="Roboto"/>
                <a:cs typeface="Roboto"/>
                <a:sym typeface="Roboto"/>
              </a:rPr>
              <a:t>PROGRAMME #HACKEUSES </a:t>
            </a:r>
            <a:endParaRPr sz="3000">
              <a:solidFill>
                <a:srgbClr val="CE0033"/>
              </a:solidFill>
              <a:latin typeface="Roboto"/>
              <a:ea typeface="Roboto"/>
              <a:cs typeface="Roboto"/>
              <a:sym typeface="Roboto"/>
            </a:endParaRPr>
          </a:p>
          <a:p>
            <a:pPr marL="0" lvl="0" indent="0" algn="ctr" rtl="0">
              <a:spcBef>
                <a:spcPts val="0"/>
              </a:spcBef>
              <a:spcAft>
                <a:spcPts val="0"/>
              </a:spcAft>
              <a:buNone/>
            </a:pPr>
            <a:r>
              <a:rPr lang="fr" sz="3000">
                <a:latin typeface="Roboto"/>
                <a:ea typeface="Roboto"/>
                <a:cs typeface="Roboto"/>
                <a:sym typeface="Roboto"/>
              </a:rPr>
              <a:t>IMPACT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7"/>
          <p:cNvSpPr txBox="1">
            <a:spLocks noGrp="1"/>
          </p:cNvSpPr>
          <p:nvPr>
            <p:ph type="ctrTitle"/>
          </p:nvPr>
        </p:nvSpPr>
        <p:spPr>
          <a:xfrm>
            <a:off x="256325" y="558150"/>
            <a:ext cx="7044600" cy="71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fr" sz="3000">
                <a:solidFill>
                  <a:srgbClr val="CE0033"/>
                </a:solidFill>
                <a:latin typeface="Roboto"/>
                <a:ea typeface="Roboto"/>
                <a:cs typeface="Roboto"/>
                <a:sym typeface="Roboto"/>
              </a:rPr>
              <a:t>PROGRAMME #HACKEUSES </a:t>
            </a:r>
            <a:endParaRPr>
              <a:solidFill>
                <a:srgbClr val="CE0033"/>
              </a:solidFill>
            </a:endParaRPr>
          </a:p>
          <a:p>
            <a:pPr marL="0" lvl="0" indent="0" algn="ctr" rtl="0">
              <a:spcBef>
                <a:spcPts val="0"/>
              </a:spcBef>
              <a:spcAft>
                <a:spcPts val="0"/>
              </a:spcAft>
              <a:buNone/>
            </a:pPr>
            <a:r>
              <a:rPr lang="fr" sz="3000">
                <a:solidFill>
                  <a:srgbClr val="CCCCCC"/>
                </a:solidFill>
                <a:latin typeface="Roboto"/>
                <a:ea typeface="Roboto"/>
                <a:cs typeface="Roboto"/>
                <a:sym typeface="Roboto"/>
              </a:rPr>
              <a:t>TÉMOIGNAGES</a:t>
            </a:r>
            <a:endParaRPr/>
          </a:p>
        </p:txBody>
      </p:sp>
      <p:sp>
        <p:nvSpPr>
          <p:cNvPr id="277" name="Google Shape;277;p27"/>
          <p:cNvSpPr/>
          <p:nvPr/>
        </p:nvSpPr>
        <p:spPr>
          <a:xfrm>
            <a:off x="-1375" y="10182900"/>
            <a:ext cx="7560000" cy="2571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7"/>
          <p:cNvSpPr/>
          <p:nvPr/>
        </p:nvSpPr>
        <p:spPr>
          <a:xfrm>
            <a:off x="6778645" y="9753816"/>
            <a:ext cx="558000" cy="558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27"/>
          <p:cNvGrpSpPr/>
          <p:nvPr/>
        </p:nvGrpSpPr>
        <p:grpSpPr>
          <a:xfrm>
            <a:off x="658575" y="6419109"/>
            <a:ext cx="6301400" cy="2730992"/>
            <a:chOff x="658575" y="6419103"/>
            <a:chExt cx="6301400" cy="3177789"/>
          </a:xfrm>
        </p:grpSpPr>
        <p:sp>
          <p:nvSpPr>
            <p:cNvPr id="280" name="Google Shape;280;p27"/>
            <p:cNvSpPr/>
            <p:nvPr/>
          </p:nvSpPr>
          <p:spPr>
            <a:xfrm>
              <a:off x="658600" y="6769992"/>
              <a:ext cx="6298200" cy="28269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7"/>
            <p:cNvSpPr txBox="1"/>
            <p:nvPr/>
          </p:nvSpPr>
          <p:spPr>
            <a:xfrm>
              <a:off x="661775" y="6584668"/>
              <a:ext cx="6298200" cy="1242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br>
                <a:rPr lang="fr">
                  <a:solidFill>
                    <a:srgbClr val="B7B7B7"/>
                  </a:solidFill>
                  <a:latin typeface="Roboto"/>
                  <a:ea typeface="Roboto"/>
                  <a:cs typeface="Roboto"/>
                  <a:sym typeface="Roboto"/>
                </a:rPr>
              </a:br>
              <a:r>
                <a:rPr lang="fr">
                  <a:solidFill>
                    <a:srgbClr val="B7B7B7"/>
                  </a:solidFill>
                  <a:latin typeface="Roboto"/>
                  <a:ea typeface="Roboto"/>
                  <a:cs typeface="Roboto"/>
                  <a:sym typeface="Roboto"/>
                </a:rPr>
                <a:t>       La formation m'a permis </a:t>
              </a:r>
              <a:r>
                <a:rPr lang="fr" b="1">
                  <a:solidFill>
                    <a:srgbClr val="B7B7B7"/>
                  </a:solidFill>
                  <a:latin typeface="Roboto"/>
                  <a:ea typeface="Roboto"/>
                  <a:cs typeface="Roboto"/>
                  <a:sym typeface="Roboto"/>
                </a:rPr>
                <a:t>de confirmer </a:t>
              </a:r>
              <a:r>
                <a:rPr lang="fr">
                  <a:solidFill>
                    <a:srgbClr val="B7B7B7"/>
                  </a:solidFill>
                  <a:latin typeface="Roboto"/>
                  <a:ea typeface="Roboto"/>
                  <a:cs typeface="Roboto"/>
                  <a:sym typeface="Roboto"/>
                </a:rPr>
                <a:t>mon envie d'être développeuse, tout en me donnant les outils, le réseau et la force pour y arriver. J'ai continué avec un formation longue de développeuse web à Simplon et </a:t>
              </a:r>
              <a:r>
                <a:rPr lang="fr" b="1">
                  <a:solidFill>
                    <a:srgbClr val="B7B7B7"/>
                  </a:solidFill>
                  <a:latin typeface="Roboto"/>
                  <a:ea typeface="Roboto"/>
                  <a:cs typeface="Roboto"/>
                  <a:sym typeface="Roboto"/>
                </a:rPr>
                <a:t>je suis maintenant salariée en tant que dev</a:t>
              </a:r>
              <a:r>
                <a:rPr lang="fr">
                  <a:solidFill>
                    <a:srgbClr val="B7B7B7"/>
                  </a:solidFill>
                  <a:latin typeface="Roboto"/>
                  <a:ea typeface="Roboto"/>
                  <a:cs typeface="Roboto"/>
                  <a:sym typeface="Roboto"/>
                </a:rPr>
                <a:t> ! Nous sommes restés en contact avec un bon groupe de #Hackeuses avec qui nous avons plusieurs projets en cours comme monter notre agence digitale et un web-zine engagé. Avec #Hackeuses,</a:t>
              </a:r>
              <a:r>
                <a:rPr lang="fr" b="1">
                  <a:solidFill>
                    <a:srgbClr val="B7B7B7"/>
                  </a:solidFill>
                  <a:latin typeface="Roboto"/>
                  <a:ea typeface="Roboto"/>
                  <a:cs typeface="Roboto"/>
                  <a:sym typeface="Roboto"/>
                </a:rPr>
                <a:t> j'ai codé, j'ai appris, et j'ai surtout fait de très belles rencontres</a:t>
              </a:r>
              <a:r>
                <a:rPr lang="fr">
                  <a:solidFill>
                    <a:srgbClr val="B7B7B7"/>
                  </a:solidFill>
                  <a:latin typeface="Roboto"/>
                  <a:ea typeface="Roboto"/>
                  <a:cs typeface="Roboto"/>
                  <a:sym typeface="Roboto"/>
                </a:rPr>
                <a:t>.</a:t>
              </a:r>
              <a:br>
                <a:rPr lang="fr">
                  <a:solidFill>
                    <a:srgbClr val="B7B7B7"/>
                  </a:solidFill>
                  <a:latin typeface="Roboto"/>
                  <a:ea typeface="Roboto"/>
                  <a:cs typeface="Roboto"/>
                  <a:sym typeface="Roboto"/>
                </a:rPr>
              </a:br>
              <a:endParaRPr>
                <a:solidFill>
                  <a:srgbClr val="B7B7B7"/>
                </a:solidFill>
                <a:latin typeface="Roboto"/>
                <a:ea typeface="Roboto"/>
                <a:cs typeface="Roboto"/>
                <a:sym typeface="Roboto"/>
              </a:endParaRPr>
            </a:p>
          </p:txBody>
        </p:sp>
        <p:sp>
          <p:nvSpPr>
            <p:cNvPr id="282" name="Google Shape;282;p27"/>
            <p:cNvSpPr/>
            <p:nvPr/>
          </p:nvSpPr>
          <p:spPr>
            <a:xfrm rot="10800000" flipH="1">
              <a:off x="658575" y="6495249"/>
              <a:ext cx="6298200" cy="3348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7"/>
            <p:cNvSpPr txBox="1"/>
            <p:nvPr/>
          </p:nvSpPr>
          <p:spPr>
            <a:xfrm>
              <a:off x="2245025" y="6419103"/>
              <a:ext cx="2908500" cy="288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r" b="1" dirty="0">
                  <a:solidFill>
                    <a:srgbClr val="FFFFFF"/>
                  </a:solidFill>
                  <a:latin typeface="Nunito Sans"/>
                  <a:ea typeface="Nunito Sans"/>
                  <a:cs typeface="Nunito Sans"/>
                  <a:sym typeface="Nunito Sans"/>
                </a:rPr>
                <a:t>Mahana, 27 ans</a:t>
              </a:r>
              <a:br>
                <a:rPr lang="fr" b="1" dirty="0">
                  <a:solidFill>
                    <a:srgbClr val="FFFFFF"/>
                  </a:solidFill>
                  <a:latin typeface="Nunito Sans"/>
                  <a:ea typeface="Nunito Sans"/>
                  <a:cs typeface="Nunito Sans"/>
                  <a:sym typeface="Nunito Sans"/>
                </a:rPr>
              </a:br>
              <a:endParaRPr b="1"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200" dirty="0">
                <a:solidFill>
                  <a:srgbClr val="FFFFFF"/>
                </a:solidFill>
                <a:latin typeface="Roboto Medium"/>
                <a:ea typeface="Roboto Medium"/>
                <a:cs typeface="Roboto Medium"/>
                <a:sym typeface="Roboto Medium"/>
              </a:endParaRPr>
            </a:p>
            <a:p>
              <a:pPr marL="0" lvl="0" indent="0" algn="l" rtl="0">
                <a:spcBef>
                  <a:spcPts val="0"/>
                </a:spcBef>
                <a:spcAft>
                  <a:spcPts val="0"/>
                </a:spcAft>
                <a:buNone/>
              </a:pPr>
              <a:endParaRPr dirty="0"/>
            </a:p>
          </p:txBody>
        </p:sp>
      </p:grpSp>
      <p:grpSp>
        <p:nvGrpSpPr>
          <p:cNvPr id="284" name="Google Shape;284;p27"/>
          <p:cNvGrpSpPr/>
          <p:nvPr/>
        </p:nvGrpSpPr>
        <p:grpSpPr>
          <a:xfrm>
            <a:off x="661775" y="1493725"/>
            <a:ext cx="6301400" cy="4359425"/>
            <a:chOff x="661775" y="1493725"/>
            <a:chExt cx="6301400" cy="4359425"/>
          </a:xfrm>
        </p:grpSpPr>
        <p:sp>
          <p:nvSpPr>
            <p:cNvPr id="285" name="Google Shape;285;p27"/>
            <p:cNvSpPr/>
            <p:nvPr/>
          </p:nvSpPr>
          <p:spPr>
            <a:xfrm>
              <a:off x="661800" y="1771050"/>
              <a:ext cx="6298200" cy="4082100"/>
            </a:xfrm>
            <a:prstGeom prst="rect">
              <a:avLst/>
            </a:prstGeom>
            <a:solidFill>
              <a:srgbClr val="FFFFFF"/>
            </a:solidFill>
            <a:ln>
              <a:noFill/>
            </a:ln>
            <a:effectLst>
              <a:outerShdw blurRad="100013" dist="57150" dir="5400000" algn="bl" rotWithShape="0">
                <a:srgbClr val="D9D9D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7"/>
            <p:cNvSpPr txBox="1"/>
            <p:nvPr/>
          </p:nvSpPr>
          <p:spPr>
            <a:xfrm>
              <a:off x="664975" y="1999650"/>
              <a:ext cx="6298200" cy="3628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fr" dirty="0">
                  <a:solidFill>
                    <a:srgbClr val="B7B7B7"/>
                  </a:solidFill>
                  <a:latin typeface="Roboto"/>
                  <a:ea typeface="Roboto"/>
                  <a:cs typeface="Roboto"/>
                  <a:sym typeface="Roboto"/>
                </a:rPr>
                <a:t>         Cette formation a été pour moi une très belle expérience qui m'a permis de découvrir le monde du numérique. J'ai </a:t>
              </a:r>
              <a:r>
                <a:rPr lang="fr" b="1" dirty="0">
                  <a:solidFill>
                    <a:srgbClr val="B7B7B7"/>
                  </a:solidFill>
                  <a:latin typeface="Roboto"/>
                  <a:ea typeface="Roboto"/>
                  <a:cs typeface="Roboto"/>
                  <a:sym typeface="Roboto"/>
                </a:rPr>
                <a:t>rencontré</a:t>
              </a:r>
              <a:r>
                <a:rPr lang="fr" dirty="0">
                  <a:solidFill>
                    <a:srgbClr val="B7B7B7"/>
                  </a:solidFill>
                  <a:latin typeface="Roboto"/>
                  <a:ea typeface="Roboto"/>
                  <a:cs typeface="Roboto"/>
                  <a:sym typeface="Roboto"/>
                </a:rPr>
                <a:t> des gens géniaux, que ce soit les </a:t>
              </a:r>
              <a:r>
                <a:rPr lang="fr" b="1" dirty="0">
                  <a:solidFill>
                    <a:srgbClr val="B7B7B7"/>
                  </a:solidFill>
                  <a:latin typeface="Roboto"/>
                  <a:ea typeface="Roboto"/>
                  <a:cs typeface="Roboto"/>
                  <a:sym typeface="Roboto"/>
                </a:rPr>
                <a:t>professionnel</a:t>
              </a:r>
              <a:r>
                <a:rPr lang="fr" dirty="0">
                  <a:solidFill>
                    <a:srgbClr val="B7B7B7"/>
                  </a:solidFill>
                  <a:latin typeface="Roboto"/>
                  <a:ea typeface="Roboto"/>
                  <a:cs typeface="Roboto"/>
                  <a:sym typeface="Roboto"/>
                </a:rPr>
                <a:t>.le.s de ce milieu où les apprenantes venant de tous </a:t>
              </a:r>
              <a:br>
                <a:rPr lang="fr" dirty="0">
                  <a:solidFill>
                    <a:srgbClr val="B7B7B7"/>
                  </a:solidFill>
                  <a:latin typeface="Roboto"/>
                  <a:ea typeface="Roboto"/>
                  <a:cs typeface="Roboto"/>
                  <a:sym typeface="Roboto"/>
                </a:rPr>
              </a:br>
              <a:r>
                <a:rPr lang="fr" dirty="0">
                  <a:solidFill>
                    <a:srgbClr val="B7B7B7"/>
                  </a:solidFill>
                  <a:latin typeface="Roboto"/>
                  <a:ea typeface="Roboto"/>
                  <a:cs typeface="Roboto"/>
                  <a:sym typeface="Roboto"/>
                </a:rPr>
                <a:t>les horizons. J'ai pu mettre les mains dans le cambouis grâce aux différents ateliers (programmation, objets connectés, etc.) et j'ai visité des endroits super que je n'aurais sûrement pas pu découvrir sans Simplon.co. Ces 6 semaines ont été vraiment enrichissantes et ont confirmé mon projet de devenir </a:t>
              </a:r>
              <a:r>
                <a:rPr lang="fr" b="1" dirty="0">
                  <a:solidFill>
                    <a:srgbClr val="B7B7B7"/>
                  </a:solidFill>
                  <a:latin typeface="Roboto"/>
                  <a:ea typeface="Roboto"/>
                  <a:cs typeface="Roboto"/>
                  <a:sym typeface="Roboto"/>
                </a:rPr>
                <a:t>développeuse web</a:t>
              </a:r>
              <a:r>
                <a:rPr lang="fr" dirty="0">
                  <a:solidFill>
                    <a:srgbClr val="B7B7B7"/>
                  </a:solidFill>
                  <a:latin typeface="Roboto"/>
                  <a:ea typeface="Roboto"/>
                  <a:cs typeface="Roboto"/>
                  <a:sym typeface="Roboto"/>
                </a:rPr>
                <a:t>. J'ai découvert un tout autre univers, plus ouvert, plus libre et avec plus de possibilités et une façon de penser différente. J</a:t>
              </a:r>
              <a:r>
                <a:rPr lang="fr" b="1" dirty="0">
                  <a:solidFill>
                    <a:srgbClr val="B7B7B7"/>
                  </a:solidFill>
                  <a:latin typeface="Roboto"/>
                  <a:ea typeface="Roboto"/>
                  <a:cs typeface="Roboto"/>
                  <a:sym typeface="Roboto"/>
                </a:rPr>
                <a:t>'ai réalisé que les femmes avaient totalement leur place dans ce milieu et qu'elles avaient même joué un rôle important aux débuts d'internet. </a:t>
              </a:r>
              <a:r>
                <a:rPr lang="fr" dirty="0">
                  <a:solidFill>
                    <a:srgbClr val="B7B7B7"/>
                  </a:solidFill>
                  <a:latin typeface="Roboto"/>
                  <a:ea typeface="Roboto"/>
                  <a:cs typeface="Roboto"/>
                  <a:sym typeface="Roboto"/>
                </a:rPr>
                <a:t>Je conseille vraiment cette expérience à toutes, que vous soyez déjà attirées par ce milieu ou juste curieuses. Foncez !</a:t>
              </a:r>
              <a:br>
                <a:rPr lang="fr" dirty="0">
                  <a:solidFill>
                    <a:srgbClr val="B7B7B7"/>
                  </a:solidFill>
                  <a:latin typeface="Roboto"/>
                  <a:ea typeface="Roboto"/>
                  <a:cs typeface="Roboto"/>
                  <a:sym typeface="Roboto"/>
                </a:rPr>
              </a:br>
              <a:endParaRPr dirty="0">
                <a:solidFill>
                  <a:srgbClr val="B7B7B7"/>
                </a:solidFill>
                <a:latin typeface="Roboto"/>
                <a:ea typeface="Roboto"/>
                <a:cs typeface="Roboto"/>
                <a:sym typeface="Roboto"/>
              </a:endParaRPr>
            </a:p>
          </p:txBody>
        </p:sp>
        <p:sp>
          <p:nvSpPr>
            <p:cNvPr id="287" name="Google Shape;287;p27"/>
            <p:cNvSpPr/>
            <p:nvPr/>
          </p:nvSpPr>
          <p:spPr>
            <a:xfrm rot="10800000" flipH="1">
              <a:off x="661775" y="1526249"/>
              <a:ext cx="6298200" cy="336900"/>
            </a:xfrm>
            <a:prstGeom prst="rect">
              <a:avLst/>
            </a:prstGeom>
            <a:solidFill>
              <a:srgbClr val="CE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7"/>
            <p:cNvSpPr txBox="1"/>
            <p:nvPr/>
          </p:nvSpPr>
          <p:spPr>
            <a:xfrm>
              <a:off x="2245025" y="1493725"/>
              <a:ext cx="2908500" cy="336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r" b="1" dirty="0">
                  <a:solidFill>
                    <a:srgbClr val="FFFFFF"/>
                  </a:solidFill>
                  <a:latin typeface="Nunito Sans"/>
                  <a:ea typeface="Nunito Sans"/>
                  <a:cs typeface="Nunito Sans"/>
                  <a:sym typeface="Nunito Sans"/>
                </a:rPr>
                <a:t>Shamila, 25 ans</a:t>
              </a:r>
              <a:br>
                <a:rPr lang="fr" b="1" dirty="0">
                  <a:solidFill>
                    <a:srgbClr val="FFFFFF"/>
                  </a:solidFill>
                  <a:latin typeface="Nunito Sans"/>
                  <a:ea typeface="Nunito Sans"/>
                  <a:cs typeface="Nunito Sans"/>
                  <a:sym typeface="Nunito Sans"/>
                </a:rPr>
              </a:br>
              <a:endParaRPr b="1"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200" dirty="0">
                <a:solidFill>
                  <a:srgbClr val="FFFFFF"/>
                </a:solidFill>
                <a:latin typeface="Roboto Medium"/>
                <a:ea typeface="Roboto Medium"/>
                <a:cs typeface="Roboto Medium"/>
                <a:sym typeface="Roboto Medium"/>
              </a:endParaRPr>
            </a:p>
            <a:p>
              <a:pPr marL="0" lvl="0" indent="0" algn="l" rtl="0">
                <a:spcBef>
                  <a:spcPts val="0"/>
                </a:spcBef>
                <a:spcAft>
                  <a:spcPts val="0"/>
                </a:spcAft>
                <a:buNone/>
              </a:pPr>
              <a:endParaRPr dirty="0"/>
            </a:p>
          </p:txBody>
        </p:sp>
      </p:grpSp>
      <p:pic>
        <p:nvPicPr>
          <p:cNvPr id="289" name="Google Shape;289;p27" descr="quote.png"/>
          <p:cNvPicPr preferRelativeResize="0"/>
          <p:nvPr/>
        </p:nvPicPr>
        <p:blipFill>
          <a:blip r:embed="rId3">
            <a:alphaModFix/>
          </a:blip>
          <a:stretch>
            <a:fillRect/>
          </a:stretch>
        </p:blipFill>
        <p:spPr>
          <a:xfrm>
            <a:off x="6568397" y="5362201"/>
            <a:ext cx="210248" cy="210248"/>
          </a:xfrm>
          <a:prstGeom prst="rect">
            <a:avLst/>
          </a:prstGeom>
          <a:noFill/>
          <a:ln>
            <a:noFill/>
          </a:ln>
        </p:spPr>
      </p:pic>
      <p:pic>
        <p:nvPicPr>
          <p:cNvPr id="290" name="Google Shape;290;p27" descr="quote.png"/>
          <p:cNvPicPr preferRelativeResize="0"/>
          <p:nvPr/>
        </p:nvPicPr>
        <p:blipFill>
          <a:blip r:embed="rId3">
            <a:alphaModFix/>
          </a:blip>
          <a:stretch>
            <a:fillRect/>
          </a:stretch>
        </p:blipFill>
        <p:spPr>
          <a:xfrm>
            <a:off x="6673521" y="8657832"/>
            <a:ext cx="210248" cy="210248"/>
          </a:xfrm>
          <a:prstGeom prst="rect">
            <a:avLst/>
          </a:prstGeom>
          <a:noFill/>
          <a:ln>
            <a:noFill/>
          </a:ln>
        </p:spPr>
      </p:pic>
      <p:pic>
        <p:nvPicPr>
          <p:cNvPr id="291" name="Google Shape;291;p27" descr="quote.png"/>
          <p:cNvPicPr preferRelativeResize="0"/>
          <p:nvPr/>
        </p:nvPicPr>
        <p:blipFill>
          <a:blip r:embed="rId3">
            <a:alphaModFix/>
          </a:blip>
          <a:stretch>
            <a:fillRect/>
          </a:stretch>
        </p:blipFill>
        <p:spPr>
          <a:xfrm rot="10800000">
            <a:off x="822579" y="2041781"/>
            <a:ext cx="210249" cy="210249"/>
          </a:xfrm>
          <a:prstGeom prst="rect">
            <a:avLst/>
          </a:prstGeom>
          <a:noFill/>
          <a:ln>
            <a:noFill/>
          </a:ln>
        </p:spPr>
      </p:pic>
      <p:pic>
        <p:nvPicPr>
          <p:cNvPr id="292" name="Google Shape;292;p27" descr="quote.png"/>
          <p:cNvPicPr preferRelativeResize="0"/>
          <p:nvPr/>
        </p:nvPicPr>
        <p:blipFill>
          <a:blip r:embed="rId3">
            <a:alphaModFix/>
          </a:blip>
          <a:stretch>
            <a:fillRect/>
          </a:stretch>
        </p:blipFill>
        <p:spPr>
          <a:xfrm rot="10800000">
            <a:off x="822580" y="6873429"/>
            <a:ext cx="210248" cy="210248"/>
          </a:xfrm>
          <a:prstGeom prst="rect">
            <a:avLst/>
          </a:prstGeom>
          <a:noFill/>
          <a:ln>
            <a:noFill/>
          </a:ln>
        </p:spPr>
      </p:pic>
      <p:pic>
        <p:nvPicPr>
          <p:cNvPr id="293" name="Google Shape;293;p27"/>
          <p:cNvPicPr preferRelativeResize="0"/>
          <p:nvPr/>
        </p:nvPicPr>
        <p:blipFill>
          <a:blip r:embed="rId4">
            <a:alphaModFix/>
          </a:blip>
          <a:stretch>
            <a:fillRect/>
          </a:stretch>
        </p:blipFill>
        <p:spPr>
          <a:xfrm>
            <a:off x="6778650" y="9756062"/>
            <a:ext cx="558000" cy="558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4710</TotalTime>
  <Words>1506</Words>
  <Application>Microsoft Office PowerPoint</Application>
  <PresentationFormat>Personnalisé</PresentationFormat>
  <Paragraphs>222</Paragraphs>
  <Slides>12</Slides>
  <Notes>12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12</vt:i4>
      </vt:variant>
    </vt:vector>
  </HeadingPairs>
  <TitlesOfParts>
    <vt:vector size="22" baseType="lpstr">
      <vt:lpstr>Nunito Sans Black</vt:lpstr>
      <vt:lpstr>Nunito</vt:lpstr>
      <vt:lpstr>Arial</vt:lpstr>
      <vt:lpstr>Calibri</vt:lpstr>
      <vt:lpstr>Roboto Medium</vt:lpstr>
      <vt:lpstr>Nunito Sans</vt:lpstr>
      <vt:lpstr>Roboto</vt:lpstr>
      <vt:lpstr>Helvetica Neue Light</vt:lpstr>
      <vt:lpstr>Roboto Light</vt:lpstr>
      <vt:lpstr>Simple Light</vt:lpstr>
      <vt:lpstr>#Hackeuses</vt:lpstr>
      <vt:lpstr>PROGRAMME #HACKEUSES   UN CONSTAT... ET DES BESOINS !</vt:lpstr>
      <vt:lpstr>PROGRAMME #HACKEUSES  POSITIONNEMENT ET OBJECTIFS </vt:lpstr>
      <vt:lpstr>PROGRAMME #HACKEUSES  6 SEMAINES DE PRÉQUALIFICATION</vt:lpstr>
      <vt:lpstr>PROGRAMME #HACKEUSES  UN PROGRAMME COMPLET</vt:lpstr>
      <vt:lpstr>PROGRAMME #HACKEUSES  UN PROGRAMME COMPLET</vt:lpstr>
      <vt:lpstr>PROGRAMME #HACKEUSES  CANDIDATURES &amp; ADMISSION</vt:lpstr>
      <vt:lpstr>PROGRAMME #HACKEUSES  IMPACT</vt:lpstr>
      <vt:lpstr>PROGRAMME #HACKEUSES  TÉMOIGNAGES</vt:lpstr>
      <vt:lpstr>PROGRAMME #HACKEUSES  TÉMOIGNAGES</vt:lpstr>
      <vt:lpstr>PROGRAMME #HACKEUSES  TÉMOIGNAGES</vt:lpstr>
      <vt:lpstr>Dates et inscriptions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Cynthia ZAAROUR</cp:lastModifiedBy>
  <cp:revision>1</cp:revision>
  <dcterms:modified xsi:type="dcterms:W3CDTF">2024-07-04T07:49:31Z</dcterms:modified>
</cp:coreProperties>
</file>