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3" r:id="rId10"/>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10949-C0D1-4488-A517-DD1AF5613014}" v="2" dt="2023-02-06T08:32:09.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Riachi" userId="3447ba22-9e0e-45b9-9c94-c5e5c3d31575" providerId="ADAL" clId="{B6010949-C0D1-4488-A517-DD1AF5613014}"/>
    <pc:docChg chg="undo custSel modSld">
      <pc:chgData name="Joelle Riachi" userId="3447ba22-9e0e-45b9-9c94-c5e5c3d31575" providerId="ADAL" clId="{B6010949-C0D1-4488-A517-DD1AF5613014}" dt="2023-02-06T08:36:13.401" v="52" actId="1076"/>
      <pc:docMkLst>
        <pc:docMk/>
      </pc:docMkLst>
      <pc:sldChg chg="addSp delSp modSp mod">
        <pc:chgData name="Joelle Riachi" userId="3447ba22-9e0e-45b9-9c94-c5e5c3d31575" providerId="ADAL" clId="{B6010949-C0D1-4488-A517-DD1AF5613014}" dt="2023-02-06T08:36:13.401" v="52" actId="1076"/>
        <pc:sldMkLst>
          <pc:docMk/>
          <pc:sldMk cId="0" sldId="259"/>
        </pc:sldMkLst>
        <pc:spChg chg="add del mod">
          <ac:chgData name="Joelle Riachi" userId="3447ba22-9e0e-45b9-9c94-c5e5c3d31575" providerId="ADAL" clId="{B6010949-C0D1-4488-A517-DD1AF5613014}" dt="2023-02-06T08:36:13.401" v="52" actId="1076"/>
          <ac:spMkLst>
            <pc:docMk/>
            <pc:sldMk cId="0" sldId="259"/>
            <ac:spMk id="14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1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2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5A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080" cy="1144440"/>
          </a:xfrm>
          <a:prstGeom prst="rect">
            <a:avLst/>
          </a:prstGeom>
        </p:spPr>
        <p:txBody>
          <a:bodyPr lIns="0" tIns="0" rIns="0" bIns="0" anchor="ctr"/>
          <a:lstStyle/>
          <a:p>
            <a:r>
              <a:rPr lang="fr-FR" sz="1800" b="0" strike="noStrike" spc="-1">
                <a:latin typeface="Arial"/>
              </a:rPr>
              <a:t>Cliquez pour éditer le format du texte-titre</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25AFF"/>
        </a:solidFill>
        <a:effectLst/>
      </p:bgPr>
    </p:bg>
    <p:spTree>
      <p:nvGrpSpPr>
        <p:cNvPr id="1" name=""/>
        <p:cNvGrpSpPr/>
        <p:nvPr/>
      </p:nvGrpSpPr>
      <p:grpSpPr>
        <a:xfrm>
          <a:off x="0" y="0"/>
          <a:ext cx="0" cy="0"/>
          <a:chOff x="0" y="0"/>
          <a:chExt cx="0" cy="0"/>
        </a:xfrm>
      </p:grpSpPr>
      <p:grpSp>
        <p:nvGrpSpPr>
          <p:cNvPr id="76" name="Group 1"/>
          <p:cNvGrpSpPr/>
          <p:nvPr/>
        </p:nvGrpSpPr>
        <p:grpSpPr>
          <a:xfrm>
            <a:off x="684360" y="3456000"/>
            <a:ext cx="1693080" cy="545040"/>
            <a:chOff x="684360" y="3456000"/>
            <a:chExt cx="1693080" cy="545040"/>
          </a:xfrm>
        </p:grpSpPr>
        <p:sp>
          <p:nvSpPr>
            <p:cNvPr id="77" name="CustomShape 2"/>
            <p:cNvSpPr/>
            <p:nvPr/>
          </p:nvSpPr>
          <p:spPr>
            <a:xfrm>
              <a:off x="1832400" y="3456000"/>
              <a:ext cx="545040" cy="545040"/>
            </a:xfrm>
            <a:custGeom>
              <a:avLst/>
              <a:gdLst/>
              <a:ahLst/>
              <a:cxnLst/>
              <a:rect l="l" t="t" r="r" b="b"/>
              <a:pathLst>
                <a:path w="3555682" h="3555682">
                  <a:moveTo>
                    <a:pt x="3555682" y="1777841"/>
                  </a:moveTo>
                  <a:cubicBezTo>
                    <a:pt x="3555682" y="2759716"/>
                    <a:pt x="2759716" y="3555683"/>
                    <a:pt x="1777841" y="3555683"/>
                  </a:cubicBezTo>
                  <a:cubicBezTo>
                    <a:pt x="795966" y="3555683"/>
                    <a:pt x="-1" y="2759716"/>
                    <a:pt x="-1" y="1777841"/>
                  </a:cubicBezTo>
                  <a:cubicBezTo>
                    <a:pt x="-1" y="795967"/>
                    <a:pt x="795966" y="0"/>
                    <a:pt x="1777841" y="0"/>
                  </a:cubicBezTo>
                  <a:cubicBezTo>
                    <a:pt x="2759716" y="0"/>
                    <a:pt x="3555682" y="795967"/>
                    <a:pt x="3555682" y="1777841"/>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78" name="CustomShape 3"/>
            <p:cNvSpPr/>
            <p:nvPr/>
          </p:nvSpPr>
          <p:spPr>
            <a:xfrm>
              <a:off x="684360" y="3547080"/>
              <a:ext cx="389160" cy="362880"/>
            </a:xfrm>
            <a:custGeom>
              <a:avLst/>
              <a:gdLst/>
              <a:ahLst/>
              <a:cxnLst/>
              <a:rect l="l" t="t" r="r" b="b"/>
              <a:pathLst>
                <a:path w="2540126" h="2370486">
                  <a:moveTo>
                    <a:pt x="1532287" y="0"/>
                  </a:moveTo>
                  <a:lnTo>
                    <a:pt x="0" y="2370487"/>
                  </a:lnTo>
                  <a:lnTo>
                    <a:pt x="619887" y="2370487"/>
                  </a:lnTo>
                  <a:lnTo>
                    <a:pt x="939641" y="1875854"/>
                  </a:lnTo>
                  <a:lnTo>
                    <a:pt x="1966722" y="1875854"/>
                  </a:lnTo>
                  <a:lnTo>
                    <a:pt x="1966722" y="2370487"/>
                  </a:lnTo>
                  <a:lnTo>
                    <a:pt x="2540127" y="2370487"/>
                  </a:lnTo>
                  <a:lnTo>
                    <a:pt x="2540127" y="0"/>
                  </a:lnTo>
                  <a:lnTo>
                    <a:pt x="1533049" y="0"/>
                  </a:lnTo>
                  <a:lnTo>
                    <a:pt x="1532287" y="0"/>
                  </a:lnTo>
                  <a:close/>
                  <a:moveTo>
                    <a:pt x="1966817" y="515684"/>
                  </a:moveTo>
                  <a:lnTo>
                    <a:pt x="1966817" y="1376743"/>
                  </a:lnTo>
                  <a:lnTo>
                    <a:pt x="1262253" y="1376743"/>
                  </a:lnTo>
                  <a:lnTo>
                    <a:pt x="1818799" y="515684"/>
                  </a:lnTo>
                  <a:lnTo>
                    <a:pt x="1966817" y="515684"/>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79" name="CustomShape 4"/>
            <p:cNvSpPr/>
            <p:nvPr/>
          </p:nvSpPr>
          <p:spPr>
            <a:xfrm>
              <a:off x="1147320" y="3547080"/>
              <a:ext cx="249840" cy="362880"/>
            </a:xfrm>
            <a:custGeom>
              <a:avLst/>
              <a:gdLst/>
              <a:ahLst/>
              <a:cxnLst/>
              <a:rect l="l" t="t" r="r" b="b"/>
              <a:pathLst>
                <a:path w="1632204" h="2370486">
                  <a:moveTo>
                    <a:pt x="0" y="2370487"/>
                  </a:moveTo>
                  <a:lnTo>
                    <a:pt x="573405" y="2370487"/>
                  </a:lnTo>
                  <a:lnTo>
                    <a:pt x="573405" y="1667066"/>
                  </a:lnTo>
                  <a:lnTo>
                    <a:pt x="1297781" y="1667066"/>
                  </a:lnTo>
                  <a:lnTo>
                    <a:pt x="1632204" y="1149858"/>
                  </a:lnTo>
                  <a:lnTo>
                    <a:pt x="573405" y="1149858"/>
                  </a:lnTo>
                  <a:lnTo>
                    <a:pt x="573405" y="517207"/>
                  </a:lnTo>
                  <a:lnTo>
                    <a:pt x="1632204" y="517207"/>
                  </a:lnTo>
                  <a:lnTo>
                    <a:pt x="1632204" y="0"/>
                  </a:lnTo>
                  <a:lnTo>
                    <a:pt x="0" y="0"/>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0" name="CustomShape 5"/>
            <p:cNvSpPr/>
            <p:nvPr/>
          </p:nvSpPr>
          <p:spPr>
            <a:xfrm>
              <a:off x="1459440" y="3547080"/>
              <a:ext cx="298800" cy="362880"/>
            </a:xfrm>
            <a:custGeom>
              <a:avLst/>
              <a:gdLst/>
              <a:ahLst/>
              <a:cxnLst/>
              <a:rect l="l" t="t" r="r" b="b"/>
              <a:pathLst>
                <a:path w="1951386" h="2370486">
                  <a:moveTo>
                    <a:pt x="1100328" y="1524"/>
                  </a:moveTo>
                  <a:lnTo>
                    <a:pt x="0" y="0"/>
                  </a:lnTo>
                  <a:lnTo>
                    <a:pt x="0" y="2370487"/>
                  </a:lnTo>
                  <a:lnTo>
                    <a:pt x="573405" y="2370487"/>
                  </a:lnTo>
                  <a:lnTo>
                    <a:pt x="573405" y="1667161"/>
                  </a:lnTo>
                  <a:lnTo>
                    <a:pt x="1100328" y="1667161"/>
                  </a:lnTo>
                  <a:cubicBezTo>
                    <a:pt x="1356265" y="1667161"/>
                    <a:pt x="1951387" y="1582960"/>
                    <a:pt x="1951387" y="834390"/>
                  </a:cubicBezTo>
                  <a:cubicBezTo>
                    <a:pt x="1951387" y="85820"/>
                    <a:pt x="1356265" y="1524"/>
                    <a:pt x="1100328" y="1524"/>
                  </a:cubicBezTo>
                  <a:close/>
                  <a:moveTo>
                    <a:pt x="1045654" y="1149858"/>
                  </a:moveTo>
                  <a:lnTo>
                    <a:pt x="573405" y="1149858"/>
                  </a:lnTo>
                  <a:lnTo>
                    <a:pt x="573405" y="517303"/>
                  </a:lnTo>
                  <a:lnTo>
                    <a:pt x="1045654" y="517303"/>
                  </a:lnTo>
                  <a:cubicBezTo>
                    <a:pt x="1271778" y="517303"/>
                    <a:pt x="1386364" y="621125"/>
                    <a:pt x="1386364" y="836200"/>
                  </a:cubicBezTo>
                  <a:cubicBezTo>
                    <a:pt x="1386364" y="1051274"/>
                    <a:pt x="1271778" y="1149858"/>
                    <a:pt x="1045654" y="1149858"/>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sp>
        <p:nvSpPr>
          <p:cNvPr id="81" name="CustomShape 6"/>
          <p:cNvSpPr/>
          <p:nvPr/>
        </p:nvSpPr>
        <p:spPr>
          <a:xfrm>
            <a:off x="720000" y="5479560"/>
            <a:ext cx="1951560" cy="2055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0" rIns="90000" bIns="0"/>
          <a:lstStyle/>
          <a:p>
            <a:pPr algn="ctr">
              <a:lnSpc>
                <a:spcPct val="100000"/>
              </a:lnSpc>
            </a:pPr>
            <a:r>
              <a:rPr lang="fr-FR" sz="1350" b="0" strike="noStrike" spc="-1">
                <a:solidFill>
                  <a:srgbClr val="000000"/>
                </a:solidFill>
                <a:latin typeface="Source Sans Pro Black"/>
                <a:ea typeface="DejaVu Sans"/>
              </a:rPr>
              <a:t>RETROUVEZ-NOUS SUR</a:t>
            </a:r>
            <a:endParaRPr lang="fr-FR" sz="1350" b="0" strike="noStrike" spc="-1">
              <a:latin typeface="Arial"/>
            </a:endParaRPr>
          </a:p>
        </p:txBody>
      </p:sp>
      <p:grpSp>
        <p:nvGrpSpPr>
          <p:cNvPr id="82" name="Group 7"/>
          <p:cNvGrpSpPr/>
          <p:nvPr/>
        </p:nvGrpSpPr>
        <p:grpSpPr>
          <a:xfrm>
            <a:off x="685440" y="6102360"/>
            <a:ext cx="1931040" cy="267840"/>
            <a:chOff x="685440" y="6102360"/>
            <a:chExt cx="1931040" cy="267840"/>
          </a:xfrm>
        </p:grpSpPr>
        <p:sp>
          <p:nvSpPr>
            <p:cNvPr id="83" name="CustomShape 8"/>
            <p:cNvSpPr/>
            <p:nvPr/>
          </p:nvSpPr>
          <p:spPr>
            <a:xfrm>
              <a:off x="2291040" y="6103080"/>
              <a:ext cx="325440" cy="266400"/>
            </a:xfrm>
            <a:custGeom>
              <a:avLst/>
              <a:gdLst/>
              <a:ahLst/>
              <a:cxnLst/>
              <a:rect l="l" t="t" r="r" b="b"/>
              <a:pathLst>
                <a:path w="1506664" h="1234744">
                  <a:moveTo>
                    <a:pt x="0" y="1102415"/>
                  </a:moveTo>
                  <a:cubicBezTo>
                    <a:pt x="163544" y="1110606"/>
                    <a:pt x="310705" y="1070030"/>
                    <a:pt x="446437" y="970779"/>
                  </a:cubicBezTo>
                  <a:cubicBezTo>
                    <a:pt x="417862" y="964779"/>
                    <a:pt x="393287" y="961635"/>
                    <a:pt x="370046" y="954301"/>
                  </a:cubicBezTo>
                  <a:cubicBezTo>
                    <a:pt x="346138" y="946776"/>
                    <a:pt x="322326" y="937156"/>
                    <a:pt x="300609" y="924678"/>
                  </a:cubicBezTo>
                  <a:cubicBezTo>
                    <a:pt x="279654" y="912677"/>
                    <a:pt x="259842" y="897627"/>
                    <a:pt x="242221" y="880959"/>
                  </a:cubicBezTo>
                  <a:cubicBezTo>
                    <a:pt x="224028" y="863718"/>
                    <a:pt x="208026" y="843811"/>
                    <a:pt x="193357" y="823332"/>
                  </a:cubicBezTo>
                  <a:cubicBezTo>
                    <a:pt x="178784" y="802949"/>
                    <a:pt x="167640" y="780184"/>
                    <a:pt x="160401" y="752466"/>
                  </a:cubicBezTo>
                  <a:cubicBezTo>
                    <a:pt x="204216" y="755324"/>
                    <a:pt x="245936" y="757705"/>
                    <a:pt x="287655" y="745608"/>
                  </a:cubicBezTo>
                  <a:cubicBezTo>
                    <a:pt x="219646" y="724272"/>
                    <a:pt x="161258" y="689506"/>
                    <a:pt x="116967" y="633118"/>
                  </a:cubicBezTo>
                  <a:cubicBezTo>
                    <a:pt x="72485" y="576540"/>
                    <a:pt x="48196" y="513484"/>
                    <a:pt x="49053" y="436617"/>
                  </a:cubicBezTo>
                  <a:cubicBezTo>
                    <a:pt x="92487" y="457191"/>
                    <a:pt x="133635" y="470812"/>
                    <a:pt x="182023" y="473193"/>
                  </a:cubicBezTo>
                  <a:cubicBezTo>
                    <a:pt x="162401" y="453858"/>
                    <a:pt x="143542" y="438141"/>
                    <a:pt x="128206" y="419568"/>
                  </a:cubicBezTo>
                  <a:cubicBezTo>
                    <a:pt x="111728" y="399565"/>
                    <a:pt x="96298" y="377943"/>
                    <a:pt x="84487" y="354988"/>
                  </a:cubicBezTo>
                  <a:cubicBezTo>
                    <a:pt x="73057" y="332795"/>
                    <a:pt x="64294" y="308506"/>
                    <a:pt x="58674" y="284122"/>
                  </a:cubicBezTo>
                  <a:cubicBezTo>
                    <a:pt x="53054" y="259738"/>
                    <a:pt x="50482" y="234116"/>
                    <a:pt x="51054" y="209160"/>
                  </a:cubicBezTo>
                  <a:cubicBezTo>
                    <a:pt x="51625" y="183348"/>
                    <a:pt x="55912" y="157249"/>
                    <a:pt x="61722" y="131913"/>
                  </a:cubicBezTo>
                  <a:cubicBezTo>
                    <a:pt x="67342" y="107624"/>
                    <a:pt x="75724" y="83716"/>
                    <a:pt x="93536" y="60475"/>
                  </a:cubicBezTo>
                  <a:cubicBezTo>
                    <a:pt x="174688" y="156487"/>
                    <a:pt x="269367" y="233259"/>
                    <a:pt x="380429" y="289075"/>
                  </a:cubicBezTo>
                  <a:cubicBezTo>
                    <a:pt x="491490" y="344987"/>
                    <a:pt x="608743" y="376896"/>
                    <a:pt x="736378" y="383373"/>
                  </a:cubicBezTo>
                  <a:cubicBezTo>
                    <a:pt x="735044" y="371276"/>
                    <a:pt x="734187" y="362322"/>
                    <a:pt x="733139" y="353464"/>
                  </a:cubicBezTo>
                  <a:cubicBezTo>
                    <a:pt x="715327" y="199064"/>
                    <a:pt x="804577" y="59332"/>
                    <a:pt x="953072" y="14755"/>
                  </a:cubicBezTo>
                  <a:cubicBezTo>
                    <a:pt x="1066038" y="-19154"/>
                    <a:pt x="1168051" y="5992"/>
                    <a:pt x="1256157" y="83907"/>
                  </a:cubicBezTo>
                  <a:cubicBezTo>
                    <a:pt x="1269587" y="95813"/>
                    <a:pt x="1281017" y="97813"/>
                    <a:pt x="1297019" y="93813"/>
                  </a:cubicBezTo>
                  <a:cubicBezTo>
                    <a:pt x="1350359" y="80287"/>
                    <a:pt x="1401413" y="61237"/>
                    <a:pt x="1449895" y="35329"/>
                  </a:cubicBezTo>
                  <a:cubicBezTo>
                    <a:pt x="1453610" y="33329"/>
                    <a:pt x="1457325" y="31329"/>
                    <a:pt x="1461135" y="29709"/>
                  </a:cubicBezTo>
                  <a:cubicBezTo>
                    <a:pt x="1462468" y="29138"/>
                    <a:pt x="1464183" y="29805"/>
                    <a:pt x="1468755" y="30090"/>
                  </a:cubicBezTo>
                  <a:cubicBezTo>
                    <a:pt x="1444466" y="97337"/>
                    <a:pt x="1403604" y="150391"/>
                    <a:pt x="1344358" y="189825"/>
                  </a:cubicBezTo>
                  <a:cubicBezTo>
                    <a:pt x="1345311" y="191444"/>
                    <a:pt x="1346263" y="193158"/>
                    <a:pt x="1347216" y="194778"/>
                  </a:cubicBezTo>
                  <a:cubicBezTo>
                    <a:pt x="1373791" y="189063"/>
                    <a:pt x="1400651" y="184395"/>
                    <a:pt x="1426845" y="177442"/>
                  </a:cubicBezTo>
                  <a:cubicBezTo>
                    <a:pt x="1452563" y="170679"/>
                    <a:pt x="1477613" y="161631"/>
                    <a:pt x="1506664" y="152391"/>
                  </a:cubicBezTo>
                  <a:cubicBezTo>
                    <a:pt x="1502093" y="160488"/>
                    <a:pt x="1499806" y="165631"/>
                    <a:pt x="1496568" y="170013"/>
                  </a:cubicBezTo>
                  <a:cubicBezTo>
                    <a:pt x="1462468" y="216399"/>
                    <a:pt x="1423416" y="258214"/>
                    <a:pt x="1377124" y="292599"/>
                  </a:cubicBezTo>
                  <a:cubicBezTo>
                    <a:pt x="1362837" y="303267"/>
                    <a:pt x="1357408" y="314888"/>
                    <a:pt x="1357598" y="332700"/>
                  </a:cubicBezTo>
                  <a:cubicBezTo>
                    <a:pt x="1360551" y="520247"/>
                    <a:pt x="1307782" y="691983"/>
                    <a:pt x="1204531" y="847526"/>
                  </a:cubicBezTo>
                  <a:cubicBezTo>
                    <a:pt x="1078420" y="1037550"/>
                    <a:pt x="903732" y="1159470"/>
                    <a:pt x="681228" y="1212524"/>
                  </a:cubicBezTo>
                  <a:cubicBezTo>
                    <a:pt x="600265" y="1231764"/>
                    <a:pt x="518255" y="1236051"/>
                    <a:pt x="435483" y="1234431"/>
                  </a:cubicBezTo>
                  <a:cubicBezTo>
                    <a:pt x="281844" y="1231574"/>
                    <a:pt x="140779" y="1186806"/>
                    <a:pt x="8954" y="1109654"/>
                  </a:cubicBezTo>
                  <a:cubicBezTo>
                    <a:pt x="6001" y="1108035"/>
                    <a:pt x="3143" y="1104987"/>
                    <a:pt x="0" y="1102415"/>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nvGrpSpPr>
            <p:cNvPr id="84" name="Group 9"/>
            <p:cNvGrpSpPr/>
            <p:nvPr/>
          </p:nvGrpSpPr>
          <p:grpSpPr>
            <a:xfrm>
              <a:off x="1787760" y="6103080"/>
              <a:ext cx="269280" cy="266400"/>
              <a:chOff x="1787760" y="6103080"/>
              <a:chExt cx="269280" cy="266400"/>
            </a:xfrm>
          </p:grpSpPr>
          <p:sp>
            <p:nvSpPr>
              <p:cNvPr id="85" name="CustomShape 10"/>
              <p:cNvSpPr/>
              <p:nvPr/>
            </p:nvSpPr>
            <p:spPr>
              <a:xfrm>
                <a:off x="1787760" y="6103080"/>
                <a:ext cx="269280" cy="266400"/>
              </a:xfrm>
              <a:custGeom>
                <a:avLst/>
                <a:gdLst/>
                <a:ahLst/>
                <a:cxnLst/>
                <a:rect l="l" t="t" r="r" b="b"/>
                <a:pathLst>
                  <a:path w="1247221" h="1235240">
                    <a:moveTo>
                      <a:pt x="1247222" y="619030"/>
                    </a:moveTo>
                    <a:cubicBezTo>
                      <a:pt x="1244650" y="713232"/>
                      <a:pt x="1244269" y="807625"/>
                      <a:pt x="1238935" y="901732"/>
                    </a:cubicBezTo>
                    <a:cubicBezTo>
                      <a:pt x="1233791" y="992886"/>
                      <a:pt x="1201787" y="1073849"/>
                      <a:pt x="1133303" y="1137857"/>
                    </a:cubicBezTo>
                    <a:cubicBezTo>
                      <a:pt x="1076915" y="1190625"/>
                      <a:pt x="1008811" y="1218248"/>
                      <a:pt x="933373" y="1225487"/>
                    </a:cubicBezTo>
                    <a:cubicBezTo>
                      <a:pt x="869841" y="1231583"/>
                      <a:pt x="805642" y="1233392"/>
                      <a:pt x="741730" y="1234249"/>
                    </a:cubicBezTo>
                    <a:cubicBezTo>
                      <a:pt x="645718" y="1235583"/>
                      <a:pt x="549706" y="1235678"/>
                      <a:pt x="453694" y="1233869"/>
                    </a:cubicBezTo>
                    <a:cubicBezTo>
                      <a:pt x="394067" y="1232726"/>
                      <a:pt x="334155" y="1233202"/>
                      <a:pt x="275195" y="1220438"/>
                    </a:cubicBezTo>
                    <a:cubicBezTo>
                      <a:pt x="183851" y="1200531"/>
                      <a:pt x="109937" y="1154811"/>
                      <a:pt x="59264" y="1074992"/>
                    </a:cubicBezTo>
                    <a:cubicBezTo>
                      <a:pt x="27450" y="1024890"/>
                      <a:pt x="10115" y="969359"/>
                      <a:pt x="6685" y="910685"/>
                    </a:cubicBezTo>
                    <a:cubicBezTo>
                      <a:pt x="2400" y="837629"/>
                      <a:pt x="685" y="764381"/>
                      <a:pt x="208" y="691134"/>
                    </a:cubicBezTo>
                    <a:cubicBezTo>
                      <a:pt x="-458" y="589312"/>
                      <a:pt x="590" y="487394"/>
                      <a:pt x="1733" y="385477"/>
                    </a:cubicBezTo>
                    <a:cubicBezTo>
                      <a:pt x="2304" y="334804"/>
                      <a:pt x="7162" y="284417"/>
                      <a:pt x="23069" y="235934"/>
                    </a:cubicBezTo>
                    <a:cubicBezTo>
                      <a:pt x="63074" y="113919"/>
                      <a:pt x="148227" y="41910"/>
                      <a:pt x="272052" y="13335"/>
                    </a:cubicBezTo>
                    <a:cubicBezTo>
                      <a:pt x="320820" y="2096"/>
                      <a:pt x="370636" y="0"/>
                      <a:pt x="420166" y="0"/>
                    </a:cubicBezTo>
                    <a:cubicBezTo>
                      <a:pt x="579234" y="0"/>
                      <a:pt x="738396" y="667"/>
                      <a:pt x="897464" y="3810"/>
                    </a:cubicBezTo>
                    <a:cubicBezTo>
                      <a:pt x="970139" y="5239"/>
                      <a:pt x="1038910" y="24956"/>
                      <a:pt x="1099203" y="67913"/>
                    </a:cubicBezTo>
                    <a:cubicBezTo>
                      <a:pt x="1178737" y="124492"/>
                      <a:pt x="1221504" y="203740"/>
                      <a:pt x="1234267" y="298704"/>
                    </a:cubicBezTo>
                    <a:cubicBezTo>
                      <a:pt x="1240935" y="348615"/>
                      <a:pt x="1242459" y="399383"/>
                      <a:pt x="1243888" y="449771"/>
                    </a:cubicBezTo>
                    <a:cubicBezTo>
                      <a:pt x="1245412" y="506159"/>
                      <a:pt x="1244269" y="562547"/>
                      <a:pt x="1244269" y="619030"/>
                    </a:cubicBezTo>
                    <a:cubicBezTo>
                      <a:pt x="1245412" y="619030"/>
                      <a:pt x="1246364" y="619030"/>
                      <a:pt x="1247222" y="619030"/>
                    </a:cubicBezTo>
                    <a:close/>
                    <a:moveTo>
                      <a:pt x="111270" y="622745"/>
                    </a:moveTo>
                    <a:cubicBezTo>
                      <a:pt x="113080" y="701421"/>
                      <a:pt x="114890" y="786384"/>
                      <a:pt x="117176" y="871347"/>
                    </a:cubicBezTo>
                    <a:cubicBezTo>
                      <a:pt x="118223" y="909447"/>
                      <a:pt x="124224" y="946690"/>
                      <a:pt x="138702" y="982313"/>
                    </a:cubicBezTo>
                    <a:cubicBezTo>
                      <a:pt x="160038" y="1034891"/>
                      <a:pt x="197376" y="1071563"/>
                      <a:pt x="249192" y="1094232"/>
                    </a:cubicBezTo>
                    <a:cubicBezTo>
                      <a:pt x="292626" y="1113187"/>
                      <a:pt x="338727" y="1118235"/>
                      <a:pt x="385019" y="1118902"/>
                    </a:cubicBezTo>
                    <a:cubicBezTo>
                      <a:pt x="504557" y="1120712"/>
                      <a:pt x="624096" y="1121569"/>
                      <a:pt x="743635" y="1121378"/>
                    </a:cubicBezTo>
                    <a:cubicBezTo>
                      <a:pt x="798309" y="1121283"/>
                      <a:pt x="852982" y="1118616"/>
                      <a:pt x="907655" y="1115473"/>
                    </a:cubicBezTo>
                    <a:cubicBezTo>
                      <a:pt x="945851" y="1113282"/>
                      <a:pt x="982522" y="1103186"/>
                      <a:pt x="1016145" y="1084707"/>
                    </a:cubicBezTo>
                    <a:cubicBezTo>
                      <a:pt x="1082153" y="1048417"/>
                      <a:pt x="1114348" y="989267"/>
                      <a:pt x="1123492" y="917067"/>
                    </a:cubicBezTo>
                    <a:cubicBezTo>
                      <a:pt x="1128731" y="875443"/>
                      <a:pt x="1131112" y="833152"/>
                      <a:pt x="1131398" y="791147"/>
                    </a:cubicBezTo>
                    <a:cubicBezTo>
                      <a:pt x="1132255" y="672465"/>
                      <a:pt x="1132350" y="553784"/>
                      <a:pt x="1130826" y="435102"/>
                    </a:cubicBezTo>
                    <a:cubicBezTo>
                      <a:pt x="1130255" y="390620"/>
                      <a:pt x="1125968" y="346043"/>
                      <a:pt x="1120349" y="301847"/>
                    </a:cubicBezTo>
                    <a:cubicBezTo>
                      <a:pt x="1115682" y="265557"/>
                      <a:pt x="1101203" y="232220"/>
                      <a:pt x="1078725" y="202787"/>
                    </a:cubicBezTo>
                    <a:cubicBezTo>
                      <a:pt x="1039386" y="151257"/>
                      <a:pt x="984903" y="127159"/>
                      <a:pt x="922705" y="119444"/>
                    </a:cubicBezTo>
                    <a:cubicBezTo>
                      <a:pt x="883557" y="114586"/>
                      <a:pt x="843838" y="112681"/>
                      <a:pt x="804309" y="112300"/>
                    </a:cubicBezTo>
                    <a:cubicBezTo>
                      <a:pt x="692391" y="111062"/>
                      <a:pt x="580376" y="110395"/>
                      <a:pt x="468458" y="111443"/>
                    </a:cubicBezTo>
                    <a:cubicBezTo>
                      <a:pt x="418832" y="111919"/>
                      <a:pt x="369112" y="114681"/>
                      <a:pt x="319772" y="120110"/>
                    </a:cubicBezTo>
                    <a:cubicBezTo>
                      <a:pt x="216426" y="131636"/>
                      <a:pt x="146798" y="194310"/>
                      <a:pt x="125367" y="293751"/>
                    </a:cubicBezTo>
                    <a:cubicBezTo>
                      <a:pt x="120033" y="318326"/>
                      <a:pt x="117461" y="343757"/>
                      <a:pt x="116700" y="368903"/>
                    </a:cubicBezTo>
                    <a:cubicBezTo>
                      <a:pt x="114128" y="451390"/>
                      <a:pt x="113080" y="533876"/>
                      <a:pt x="111270" y="622745"/>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6" name="CustomShape 11"/>
              <p:cNvSpPr/>
              <p:nvPr/>
            </p:nvSpPr>
            <p:spPr>
              <a:xfrm>
                <a:off x="1853280" y="6167520"/>
                <a:ext cx="137880" cy="136440"/>
              </a:xfrm>
              <a:custGeom>
                <a:avLst/>
                <a:gdLst/>
                <a:ahLst/>
                <a:cxnLst/>
                <a:rect l="l" t="t" r="r" b="b"/>
                <a:pathLst>
                  <a:path w="639818" h="634654">
                    <a:moveTo>
                      <a:pt x="321394" y="634653"/>
                    </a:moveTo>
                    <a:cubicBezTo>
                      <a:pt x="141372" y="633986"/>
                      <a:pt x="-1979" y="491778"/>
                      <a:pt x="21" y="314232"/>
                    </a:cubicBezTo>
                    <a:cubicBezTo>
                      <a:pt x="2021" y="134972"/>
                      <a:pt x="147563" y="-664"/>
                      <a:pt x="319775" y="2"/>
                    </a:cubicBezTo>
                    <a:cubicBezTo>
                      <a:pt x="500083" y="669"/>
                      <a:pt x="640577" y="143258"/>
                      <a:pt x="639815" y="321947"/>
                    </a:cubicBezTo>
                    <a:cubicBezTo>
                      <a:pt x="639053" y="493683"/>
                      <a:pt x="494845" y="635225"/>
                      <a:pt x="321394" y="634653"/>
                    </a:cubicBezTo>
                    <a:close/>
                    <a:moveTo>
                      <a:pt x="319966" y="112874"/>
                    </a:moveTo>
                    <a:cubicBezTo>
                      <a:pt x="204808" y="112969"/>
                      <a:pt x="113559" y="202980"/>
                      <a:pt x="113368" y="316994"/>
                    </a:cubicBezTo>
                    <a:cubicBezTo>
                      <a:pt x="113178" y="430247"/>
                      <a:pt x="205570" y="522734"/>
                      <a:pt x="318918" y="522639"/>
                    </a:cubicBezTo>
                    <a:cubicBezTo>
                      <a:pt x="435028" y="522544"/>
                      <a:pt x="527611" y="431104"/>
                      <a:pt x="527230" y="316994"/>
                    </a:cubicBezTo>
                    <a:cubicBezTo>
                      <a:pt x="526944" y="203837"/>
                      <a:pt x="434456" y="112778"/>
                      <a:pt x="319966" y="112874"/>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7" name="CustomShape 12"/>
              <p:cNvSpPr/>
              <p:nvPr/>
            </p:nvSpPr>
            <p:spPr>
              <a:xfrm>
                <a:off x="1978200" y="6148800"/>
                <a:ext cx="31680" cy="31680"/>
              </a:xfrm>
              <a:custGeom>
                <a:avLst/>
                <a:gdLst/>
                <a:ahLst/>
                <a:cxnLst/>
                <a:rect l="l" t="t" r="r" b="b"/>
                <a:pathLst>
                  <a:path w="149066" h="149280">
                    <a:moveTo>
                      <a:pt x="149066" y="74978"/>
                    </a:moveTo>
                    <a:cubicBezTo>
                      <a:pt x="148971" y="116697"/>
                      <a:pt x="115062" y="149844"/>
                      <a:pt x="73152" y="149273"/>
                    </a:cubicBezTo>
                    <a:cubicBezTo>
                      <a:pt x="33242" y="148701"/>
                      <a:pt x="-95" y="114507"/>
                      <a:pt x="0" y="74406"/>
                    </a:cubicBezTo>
                    <a:cubicBezTo>
                      <a:pt x="190" y="32496"/>
                      <a:pt x="34195" y="-841"/>
                      <a:pt x="76010" y="16"/>
                    </a:cubicBezTo>
                    <a:cubicBezTo>
                      <a:pt x="116205" y="873"/>
                      <a:pt x="149161" y="34687"/>
                      <a:pt x="149066" y="74978"/>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sp>
          <p:nvSpPr>
            <p:cNvPr id="88" name="CustomShape 13"/>
            <p:cNvSpPr/>
            <p:nvPr/>
          </p:nvSpPr>
          <p:spPr>
            <a:xfrm>
              <a:off x="1321560" y="6102360"/>
              <a:ext cx="139320" cy="267840"/>
            </a:xfrm>
            <a:custGeom>
              <a:avLst/>
              <a:gdLst/>
              <a:ahLst/>
              <a:cxnLst/>
              <a:rect l="l" t="t" r="r" b="b"/>
              <a:pathLst>
                <a:path w="646477" h="1241896">
                  <a:moveTo>
                    <a:pt x="191182" y="676194"/>
                  </a:moveTo>
                  <a:cubicBezTo>
                    <a:pt x="126126" y="676194"/>
                    <a:pt x="65071" y="676194"/>
                    <a:pt x="682" y="676194"/>
                  </a:cubicBezTo>
                  <a:cubicBezTo>
                    <a:pt x="15" y="601708"/>
                    <a:pt x="-556" y="529985"/>
                    <a:pt x="968" y="455595"/>
                  </a:cubicBezTo>
                  <a:cubicBezTo>
                    <a:pt x="65357" y="455595"/>
                    <a:pt x="126412" y="455595"/>
                    <a:pt x="189944" y="455595"/>
                  </a:cubicBezTo>
                  <a:cubicBezTo>
                    <a:pt x="190611" y="445213"/>
                    <a:pt x="191563" y="437116"/>
                    <a:pt x="191658" y="429115"/>
                  </a:cubicBezTo>
                  <a:cubicBezTo>
                    <a:pt x="191944" y="381967"/>
                    <a:pt x="192039" y="334818"/>
                    <a:pt x="192134" y="287669"/>
                  </a:cubicBezTo>
                  <a:cubicBezTo>
                    <a:pt x="192230" y="252903"/>
                    <a:pt x="196230" y="218708"/>
                    <a:pt x="206517" y="185561"/>
                  </a:cubicBezTo>
                  <a:cubicBezTo>
                    <a:pt x="239379" y="79357"/>
                    <a:pt x="313769" y="21636"/>
                    <a:pt x="421401" y="4967"/>
                  </a:cubicBezTo>
                  <a:cubicBezTo>
                    <a:pt x="479218" y="-3986"/>
                    <a:pt x="537321" y="1157"/>
                    <a:pt x="595328" y="4967"/>
                  </a:cubicBezTo>
                  <a:cubicBezTo>
                    <a:pt x="611901" y="6015"/>
                    <a:pt x="628475" y="7634"/>
                    <a:pt x="646477" y="9158"/>
                  </a:cubicBezTo>
                  <a:cubicBezTo>
                    <a:pt x="646477" y="75357"/>
                    <a:pt x="646477" y="138984"/>
                    <a:pt x="646477" y="204706"/>
                  </a:cubicBezTo>
                  <a:cubicBezTo>
                    <a:pt x="638571" y="205468"/>
                    <a:pt x="631332" y="206611"/>
                    <a:pt x="624093" y="206611"/>
                  </a:cubicBezTo>
                  <a:cubicBezTo>
                    <a:pt x="593804" y="206802"/>
                    <a:pt x="563419" y="206421"/>
                    <a:pt x="533130" y="206802"/>
                  </a:cubicBezTo>
                  <a:cubicBezTo>
                    <a:pt x="520557" y="206992"/>
                    <a:pt x="507793" y="207469"/>
                    <a:pt x="495411" y="209659"/>
                  </a:cubicBezTo>
                  <a:cubicBezTo>
                    <a:pt x="448929" y="217851"/>
                    <a:pt x="425116" y="239854"/>
                    <a:pt x="422354" y="286336"/>
                  </a:cubicBezTo>
                  <a:cubicBezTo>
                    <a:pt x="419115" y="340723"/>
                    <a:pt x="421592" y="395492"/>
                    <a:pt x="421592" y="453785"/>
                  </a:cubicBezTo>
                  <a:cubicBezTo>
                    <a:pt x="493220" y="456262"/>
                    <a:pt x="564276" y="453023"/>
                    <a:pt x="637714" y="455500"/>
                  </a:cubicBezTo>
                  <a:cubicBezTo>
                    <a:pt x="633904" y="488266"/>
                    <a:pt x="630666" y="518174"/>
                    <a:pt x="626856" y="548083"/>
                  </a:cubicBezTo>
                  <a:cubicBezTo>
                    <a:pt x="622379" y="583135"/>
                    <a:pt x="617521" y="618187"/>
                    <a:pt x="612758" y="653143"/>
                  </a:cubicBezTo>
                  <a:cubicBezTo>
                    <a:pt x="609806" y="675051"/>
                    <a:pt x="609806" y="675337"/>
                    <a:pt x="587993" y="675527"/>
                  </a:cubicBezTo>
                  <a:cubicBezTo>
                    <a:pt x="538273" y="675908"/>
                    <a:pt x="488648" y="675908"/>
                    <a:pt x="438927" y="676194"/>
                  </a:cubicBezTo>
                  <a:cubicBezTo>
                    <a:pt x="433974" y="676194"/>
                    <a:pt x="429021" y="677051"/>
                    <a:pt x="420734" y="677908"/>
                  </a:cubicBezTo>
                  <a:cubicBezTo>
                    <a:pt x="418353" y="864598"/>
                    <a:pt x="420925" y="1050908"/>
                    <a:pt x="418925" y="1240550"/>
                  </a:cubicBezTo>
                  <a:cubicBezTo>
                    <a:pt x="342725" y="1242741"/>
                    <a:pt x="269001" y="1241503"/>
                    <a:pt x="191944" y="1241884"/>
                  </a:cubicBezTo>
                  <a:cubicBezTo>
                    <a:pt x="189467" y="1177971"/>
                    <a:pt x="190706" y="1116058"/>
                    <a:pt x="190611" y="1054146"/>
                  </a:cubicBezTo>
                  <a:cubicBezTo>
                    <a:pt x="190515" y="991852"/>
                    <a:pt x="190801" y="929559"/>
                    <a:pt x="190896" y="867265"/>
                  </a:cubicBezTo>
                  <a:cubicBezTo>
                    <a:pt x="191277" y="805067"/>
                    <a:pt x="191182" y="742869"/>
                    <a:pt x="191182" y="676194"/>
                  </a:cubicBez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89" name="CustomShape 14"/>
            <p:cNvSpPr/>
            <p:nvPr/>
          </p:nvSpPr>
          <p:spPr>
            <a:xfrm>
              <a:off x="685440" y="6114240"/>
              <a:ext cx="348480" cy="243720"/>
            </a:xfrm>
            <a:custGeom>
              <a:avLst/>
              <a:gdLst/>
              <a:ahLst/>
              <a:cxnLst/>
              <a:rect l="l" t="t" r="r" b="b"/>
              <a:pathLst>
                <a:path w="1614684" h="1130426">
                  <a:moveTo>
                    <a:pt x="1581436" y="176879"/>
                  </a:moveTo>
                  <a:cubicBezTo>
                    <a:pt x="1562767" y="107728"/>
                    <a:pt x="1508284" y="53150"/>
                    <a:pt x="1439132" y="34576"/>
                  </a:cubicBezTo>
                  <a:cubicBezTo>
                    <a:pt x="1312736" y="0"/>
                    <a:pt x="807339" y="0"/>
                    <a:pt x="807339" y="0"/>
                  </a:cubicBezTo>
                  <a:cubicBezTo>
                    <a:pt x="807339" y="0"/>
                    <a:pt x="301943" y="0"/>
                    <a:pt x="175546" y="33242"/>
                  </a:cubicBezTo>
                  <a:cubicBezTo>
                    <a:pt x="107728" y="51816"/>
                    <a:pt x="51816" y="107728"/>
                    <a:pt x="33242" y="176879"/>
                  </a:cubicBezTo>
                  <a:cubicBezTo>
                    <a:pt x="0" y="303276"/>
                    <a:pt x="0" y="565214"/>
                    <a:pt x="0" y="565214"/>
                  </a:cubicBezTo>
                  <a:cubicBezTo>
                    <a:pt x="0" y="565214"/>
                    <a:pt x="0" y="828580"/>
                    <a:pt x="33242" y="953548"/>
                  </a:cubicBezTo>
                  <a:cubicBezTo>
                    <a:pt x="51911" y="1022699"/>
                    <a:pt x="106394" y="1077278"/>
                    <a:pt x="175546" y="1095851"/>
                  </a:cubicBezTo>
                  <a:cubicBezTo>
                    <a:pt x="303181" y="1130427"/>
                    <a:pt x="807339" y="1130427"/>
                    <a:pt x="807339" y="1130427"/>
                  </a:cubicBezTo>
                  <a:cubicBezTo>
                    <a:pt x="807339" y="1130427"/>
                    <a:pt x="1312736" y="1130427"/>
                    <a:pt x="1439132" y="1097185"/>
                  </a:cubicBezTo>
                  <a:cubicBezTo>
                    <a:pt x="1508284" y="1078611"/>
                    <a:pt x="1562862" y="1024033"/>
                    <a:pt x="1581436" y="954881"/>
                  </a:cubicBezTo>
                  <a:cubicBezTo>
                    <a:pt x="1614678" y="828485"/>
                    <a:pt x="1614678" y="566547"/>
                    <a:pt x="1614678" y="566547"/>
                  </a:cubicBezTo>
                  <a:cubicBezTo>
                    <a:pt x="1614678" y="566547"/>
                    <a:pt x="1616012" y="303276"/>
                    <a:pt x="1581436" y="176879"/>
                  </a:cubicBezTo>
                  <a:close/>
                  <a:moveTo>
                    <a:pt x="1029653" y="585026"/>
                  </a:moveTo>
                  <a:lnTo>
                    <a:pt x="681038" y="785813"/>
                  </a:lnTo>
                  <a:cubicBezTo>
                    <a:pt x="665131" y="794957"/>
                    <a:pt x="645224" y="783527"/>
                    <a:pt x="645224" y="765143"/>
                  </a:cubicBezTo>
                  <a:lnTo>
                    <a:pt x="645224" y="363569"/>
                  </a:lnTo>
                  <a:cubicBezTo>
                    <a:pt x="645224" y="345186"/>
                    <a:pt x="665131" y="333756"/>
                    <a:pt x="681038" y="342900"/>
                  </a:cubicBezTo>
                  <a:lnTo>
                    <a:pt x="1029653" y="543687"/>
                  </a:lnTo>
                  <a:cubicBezTo>
                    <a:pt x="1045559" y="552926"/>
                    <a:pt x="1045559" y="575882"/>
                    <a:pt x="1029653" y="585026"/>
                  </a:cubicBezTo>
                  <a:close/>
                </a:path>
              </a:pathLst>
            </a:custGeom>
            <a:solidFill>
              <a:srgbClr val="FFFFFF"/>
            </a:solidFill>
            <a:ln w="9360">
              <a:noFill/>
            </a:ln>
          </p:spPr>
          <p:style>
            <a:lnRef idx="0">
              <a:scrgbClr r="0" g="0" b="0"/>
            </a:lnRef>
            <a:fillRef idx="0">
              <a:scrgbClr r="0" g="0" b="0"/>
            </a:fillRef>
            <a:effectRef idx="0">
              <a:scrgbClr r="0" g="0" b="0"/>
            </a:effectRef>
            <a:fontRef idx="minor"/>
          </p:style>
        </p:sp>
      </p:grpSp>
      <p:sp>
        <p:nvSpPr>
          <p:cNvPr id="90" name="CustomShape 15"/>
          <p:cNvSpPr/>
          <p:nvPr/>
        </p:nvSpPr>
        <p:spPr>
          <a:xfrm>
            <a:off x="10586520" y="6121080"/>
            <a:ext cx="1014480" cy="30492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gn="ctr">
              <a:lnSpc>
                <a:spcPct val="100000"/>
              </a:lnSpc>
            </a:pPr>
            <a:r>
              <a:rPr lang="fr-FR" sz="2000" b="0" strike="noStrike" spc="-1">
                <a:solidFill>
                  <a:srgbClr val="FFFFFF"/>
                </a:solidFill>
                <a:latin typeface="Source Sans Pro Light"/>
                <a:ea typeface="DejaVu Sans"/>
              </a:rPr>
              <a:t>afp.com</a:t>
            </a:r>
            <a:endParaRPr lang="fr-FR" sz="2000" b="0" strike="noStrike" spc="-1">
              <a:latin typeface="Arial"/>
            </a:endParaRPr>
          </a:p>
        </p:txBody>
      </p:sp>
      <p:sp>
        <p:nvSpPr>
          <p:cNvPr id="91" name="PlaceHolder 16"/>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92" name="PlaceHolder 1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8"/>
          <p:cNvPicPr/>
          <p:nvPr/>
        </p:nvPicPr>
        <p:blipFill>
          <a:blip r:embed="rId2"/>
          <a:stretch/>
        </p:blipFill>
        <p:spPr>
          <a:xfrm>
            <a:off x="9613800" y="5361840"/>
            <a:ext cx="2424960" cy="1297800"/>
          </a:xfrm>
          <a:prstGeom prst="rect">
            <a:avLst/>
          </a:prstGeom>
          <a:ln>
            <a:noFill/>
          </a:ln>
        </p:spPr>
      </p:pic>
      <p:sp>
        <p:nvSpPr>
          <p:cNvPr id="130" name="CustomShape 1"/>
          <p:cNvSpPr/>
          <p:nvPr/>
        </p:nvSpPr>
        <p:spPr>
          <a:xfrm>
            <a:off x="7538400" y="2329200"/>
            <a:ext cx="4150080" cy="169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80000"/>
              </a:lnSpc>
            </a:pPr>
            <a:r>
              <a:rPr lang="fr-FR" sz="4400" b="0" strike="noStrike" cap="all" spc="-1" dirty="0">
                <a:solidFill>
                  <a:srgbClr val="FFFFFF"/>
                </a:solidFill>
                <a:latin typeface="Source Sans Pro Black"/>
                <a:ea typeface="Source Sans Pro Light"/>
              </a:rPr>
              <a:t>Présentation Bourse MENA</a:t>
            </a:r>
            <a:endParaRPr lang="fr-FR" sz="4400" b="0" strike="noStrike" spc="-1" dirty="0">
              <a:latin typeface="Arial"/>
            </a:endParaRPr>
          </a:p>
          <a:p>
            <a:pPr algn="ctr">
              <a:lnSpc>
                <a:spcPct val="80000"/>
              </a:lnSpc>
            </a:pPr>
            <a:r>
              <a:rPr lang="fr-FR" sz="4400" b="0" strike="noStrike" cap="all" spc="-1" dirty="0">
                <a:solidFill>
                  <a:srgbClr val="FFFFFF"/>
                </a:solidFill>
                <a:latin typeface="Source Sans Pro Black"/>
                <a:ea typeface="Source Sans Pro Light"/>
              </a:rPr>
              <a:t>2023</a:t>
            </a:r>
            <a:endParaRPr lang="fr-FR" sz="4400" b="0" strike="noStrike" spc="-1" dirty="0">
              <a:latin typeface="Arial"/>
            </a:endParaRPr>
          </a:p>
        </p:txBody>
      </p:sp>
      <p:sp>
        <p:nvSpPr>
          <p:cNvPr id="131" name="CustomShape 2"/>
          <p:cNvSpPr/>
          <p:nvPr/>
        </p:nvSpPr>
        <p:spPr>
          <a:xfrm>
            <a:off x="882720" y="6592320"/>
            <a:ext cx="1463040" cy="135720"/>
          </a:xfrm>
          <a:prstGeom prst="rect">
            <a:avLst/>
          </a:prstGeom>
          <a:solidFill>
            <a:srgbClr val="808080"/>
          </a:solidFill>
          <a:ln w="12600">
            <a:solidFill>
              <a:srgbClr val="808080"/>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900" b="0" strike="noStrike" spc="-1">
                <a:solidFill>
                  <a:srgbClr val="FFFFFF"/>
                </a:solidFill>
                <a:latin typeface="Source Sans Pro Black"/>
                <a:ea typeface="Source Sans Pro Light"/>
              </a:rPr>
              <a:t>Rabih MOGHRABI / AFP</a:t>
            </a:r>
            <a:endParaRPr lang="fr-FR" sz="900" b="0" strike="noStrike" spc="-1">
              <a:latin typeface="Arial"/>
            </a:endParaRPr>
          </a:p>
        </p:txBody>
      </p:sp>
      <p:sp>
        <p:nvSpPr>
          <p:cNvPr id="132" name="CustomShape 3"/>
          <p:cNvSpPr/>
          <p:nvPr/>
        </p:nvSpPr>
        <p:spPr>
          <a:xfrm>
            <a:off x="78840" y="6657120"/>
            <a:ext cx="1463040" cy="135720"/>
          </a:xfrm>
          <a:prstGeom prst="rect">
            <a:avLst/>
          </a:prstGeom>
          <a:solidFill>
            <a:srgbClr val="808080"/>
          </a:solidFill>
          <a:ln w="12600">
            <a:solidFill>
              <a:srgbClr val="808080"/>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900" b="0" strike="noStrike" spc="-1">
                <a:solidFill>
                  <a:srgbClr val="FFFFFF"/>
                </a:solidFill>
                <a:latin typeface="Source Sans Pro Black"/>
                <a:ea typeface="Source Sans Pro Light"/>
              </a:rPr>
              <a:t>Jaafar ASHTIYEH / AFP</a:t>
            </a:r>
            <a:endParaRPr lang="fr-FR" sz="900" b="0" strike="noStrike" spc="-1">
              <a:latin typeface="Arial"/>
            </a:endParaRPr>
          </a:p>
        </p:txBody>
      </p:sp>
      <p:pic>
        <p:nvPicPr>
          <p:cNvPr id="133" name="Espace réservé pour une image  4"/>
          <p:cNvPicPr/>
          <p:nvPr/>
        </p:nvPicPr>
        <p:blipFill>
          <a:blip r:embed="rId3"/>
          <a:srcRect l="13713" r="13713"/>
          <a:stretch/>
        </p:blipFill>
        <p:spPr>
          <a:xfrm>
            <a:off x="0" y="0"/>
            <a:ext cx="7465320" cy="6857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000" b="0" strike="noStrike" cap="all" spc="-1" dirty="0">
                <a:solidFill>
                  <a:srgbClr val="325AFF"/>
                </a:solidFill>
                <a:latin typeface="Source Sans Pro Black"/>
                <a:ea typeface="DejaVu Sans"/>
              </a:rPr>
              <a:t>Bourse Francophone MENA - 2023</a:t>
            </a:r>
            <a:endParaRPr lang="fr-FR" sz="2000" b="0" strike="noStrike" spc="-1" dirty="0">
              <a:latin typeface="Arial"/>
            </a:endParaRPr>
          </a:p>
        </p:txBody>
      </p:sp>
      <p:sp>
        <p:nvSpPr>
          <p:cNvPr id="135" name="CustomShape 2"/>
          <p:cNvSpPr/>
          <p:nvPr/>
        </p:nvSpPr>
        <p:spPr>
          <a:xfrm>
            <a:off x="625320" y="996840"/>
            <a:ext cx="270432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nSpc>
                <a:spcPct val="100000"/>
              </a:lnSpc>
              <a:spcBef>
                <a:spcPts val="1001"/>
              </a:spcBef>
            </a:pPr>
            <a:r>
              <a:rPr lang="fr-FR" sz="1500" b="1" strike="noStrike" cap="all" spc="-1">
                <a:solidFill>
                  <a:srgbClr val="FFFFFF"/>
                </a:solidFill>
                <a:latin typeface="Source Sans Pro"/>
                <a:ea typeface="Source Sans Pro"/>
              </a:rPr>
              <a:t>Identification des besoins</a:t>
            </a:r>
            <a:endParaRPr lang="fr-FR" sz="1500" b="0" strike="noStrike" spc="-1">
              <a:latin typeface="Arial"/>
            </a:endParaRPr>
          </a:p>
        </p:txBody>
      </p:sp>
      <p:sp>
        <p:nvSpPr>
          <p:cNvPr id="136" name="CustomShape 3"/>
          <p:cNvSpPr/>
          <p:nvPr/>
        </p:nvSpPr>
        <p:spPr>
          <a:xfrm>
            <a:off x="608040" y="1688760"/>
            <a:ext cx="10269360" cy="312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Montée en puissance de la production originale en arabe en région MENA au cours de la décennie écoulée qui s’accompagne d’un besoin accru de journalistes sur les desks et dans les bureaux MENA </a:t>
            </a:r>
            <a:r>
              <a:rPr lang="fr-FR" sz="1500" b="1" strike="noStrike" spc="-1" dirty="0">
                <a:solidFill>
                  <a:srgbClr val="325AFF"/>
                </a:solidFill>
                <a:latin typeface="Source Sans Pro"/>
                <a:ea typeface="Source Sans Pro"/>
              </a:rPr>
              <a:t>maîtrisant parfaitement l’arabe </a:t>
            </a:r>
            <a:r>
              <a:rPr lang="fr-FR" sz="1500" b="0" strike="noStrike" spc="-1" dirty="0">
                <a:solidFill>
                  <a:srgbClr val="000000"/>
                </a:solidFill>
                <a:latin typeface="Source Sans Pro"/>
                <a:ea typeface="Source Sans Pro"/>
              </a:rPr>
              <a:t>littéraire/classique et le français.</a:t>
            </a:r>
            <a:endParaRPr lang="fr-FR" sz="1500" b="0" strike="noStrike" spc="-1" dirty="0">
              <a:latin typeface="Arial"/>
            </a:endParaRPr>
          </a:p>
          <a:p>
            <a:pPr>
              <a:lnSpc>
                <a:spcPct val="100000"/>
              </a:lnSpc>
            </a:pP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Constat de la </a:t>
            </a:r>
            <a:r>
              <a:rPr lang="fr-FR" sz="1500" b="1" strike="noStrike" spc="-1" dirty="0">
                <a:solidFill>
                  <a:srgbClr val="325AFF"/>
                </a:solidFill>
                <a:latin typeface="Source Sans Pro"/>
                <a:ea typeface="Source Sans Pro"/>
              </a:rPr>
              <a:t>rareté de ces profils </a:t>
            </a:r>
            <a:r>
              <a:rPr lang="fr-FR" sz="1500" b="0" strike="noStrike" spc="-1" dirty="0">
                <a:solidFill>
                  <a:srgbClr val="000000"/>
                </a:solidFill>
                <a:latin typeface="Source Sans Pro"/>
                <a:ea typeface="Source Sans Pro"/>
              </a:rPr>
              <a:t>eu égard aux exigences de l’Agence : extrême rigueur, rapidité, bonne connaissance des enjeux régionaux (géopolitiques, économiques, sociétaux…), capacité à s’intégrer dans un travail collectif plurilingue et multimédia. </a:t>
            </a:r>
            <a:endParaRPr lang="fr-FR" sz="1500" b="0" strike="noStrike" spc="-1" dirty="0">
              <a:latin typeface="Arial"/>
            </a:endParaRPr>
          </a:p>
          <a:p>
            <a:pPr marL="177840">
              <a:lnSpc>
                <a:spcPct val="100000"/>
              </a:lnSpc>
            </a:pPr>
            <a:endParaRPr lang="fr-FR" sz="1500" b="0" strike="noStrike" spc="-1" dirty="0">
              <a:latin typeface="Arial"/>
            </a:endParaRPr>
          </a:p>
        </p:txBody>
      </p:sp>
      <p:sp>
        <p:nvSpPr>
          <p:cNvPr id="137"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2DA8BCA1-E68F-4E77-A286-5B7EDB2AE8F1}" type="slidenum">
              <a:rPr lang="fr-FR" sz="1400" b="0" strike="noStrike" spc="-1">
                <a:solidFill>
                  <a:srgbClr val="000000"/>
                </a:solidFill>
                <a:latin typeface="Source Sans Pro Black"/>
              </a:rPr>
              <a:t>2</a:t>
            </a:fld>
            <a:endParaRPr lang="fr-FR" sz="1400" b="0" strike="noStrike" spc="-1">
              <a:latin typeface="Arial"/>
            </a:endParaRPr>
          </a:p>
        </p:txBody>
      </p:sp>
      <p:sp>
        <p:nvSpPr>
          <p:cNvPr id="138" name="CustomShape 5"/>
          <p:cNvSpPr/>
          <p:nvPr/>
        </p:nvSpPr>
        <p:spPr>
          <a:xfrm>
            <a:off x="1026360" y="6321240"/>
            <a:ext cx="30765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r>
              <a:rPr lang="fr-FR" sz="1150" b="0" strike="noStrike" spc="-1">
                <a:solidFill>
                  <a:srgbClr val="000000"/>
                </a:solidFill>
                <a:latin typeface="Source Sans Pro Light"/>
              </a:rPr>
              <a:t>Présentation Bourse MENA</a:t>
            </a:r>
            <a:endParaRPr lang="fr-FR" sz="1150" b="0" strike="noStrike" spc="-1">
              <a:latin typeface="Arial"/>
            </a:endParaRPr>
          </a:p>
        </p:txBody>
      </p:sp>
      <p:pic>
        <p:nvPicPr>
          <p:cNvPr id="139" name="Image 55"/>
          <p:cNvPicPr/>
          <p:nvPr/>
        </p:nvPicPr>
        <p:blipFill>
          <a:blip r:embed="rId2"/>
          <a:stretch/>
        </p:blipFill>
        <p:spPr>
          <a:xfrm>
            <a:off x="10731600" y="6192360"/>
            <a:ext cx="1117800" cy="591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000" b="0" strike="noStrike" cap="all" spc="-1" dirty="0">
                <a:solidFill>
                  <a:srgbClr val="325AFF"/>
                </a:solidFill>
                <a:latin typeface="Source Sans Pro Black"/>
                <a:ea typeface="DejaVu Sans"/>
              </a:rPr>
              <a:t>Bourse Francophone MENA - 2023</a:t>
            </a:r>
            <a:endParaRPr lang="fr-FR" sz="2000" b="0" strike="noStrike" spc="-1" dirty="0">
              <a:latin typeface="Arial"/>
            </a:endParaRPr>
          </a:p>
        </p:txBody>
      </p:sp>
      <p:sp>
        <p:nvSpPr>
          <p:cNvPr id="141" name="CustomShape 2"/>
          <p:cNvSpPr/>
          <p:nvPr/>
        </p:nvSpPr>
        <p:spPr>
          <a:xfrm>
            <a:off x="630360" y="996840"/>
            <a:ext cx="253044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nSpc>
                <a:spcPct val="100000"/>
              </a:lnSpc>
              <a:spcBef>
                <a:spcPts val="1001"/>
              </a:spcBef>
            </a:pPr>
            <a:r>
              <a:rPr lang="fr-FR" sz="1500" b="1" cap="all" spc="-1" dirty="0">
                <a:solidFill>
                  <a:srgbClr val="FFFFFF"/>
                </a:solidFill>
                <a:latin typeface="Source Sans Pro"/>
                <a:ea typeface="Source Sans Pro"/>
              </a:rPr>
              <a:t>HISTORIQUE </a:t>
            </a:r>
            <a:r>
              <a:rPr lang="fr-FR" sz="1500" b="1" strike="noStrike" cap="all" spc="-1" dirty="0">
                <a:solidFill>
                  <a:srgbClr val="FFFFFF"/>
                </a:solidFill>
                <a:latin typeface="Source Sans Pro"/>
                <a:ea typeface="Source Sans Pro"/>
              </a:rPr>
              <a:t>du projet</a:t>
            </a:r>
            <a:endParaRPr lang="fr-FR" sz="1500" b="0" strike="noStrike" spc="-1" dirty="0">
              <a:latin typeface="Arial"/>
            </a:endParaRPr>
          </a:p>
        </p:txBody>
      </p:sp>
      <p:sp>
        <p:nvSpPr>
          <p:cNvPr id="142" name="CustomShape 3"/>
          <p:cNvSpPr/>
          <p:nvPr/>
        </p:nvSpPr>
        <p:spPr>
          <a:xfrm>
            <a:off x="608040" y="1530360"/>
            <a:ext cx="10269360" cy="40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Première édition 2021 </a:t>
            </a:r>
            <a:r>
              <a:rPr lang="fr-FR" sz="1500" b="1" strike="noStrike" spc="-1" dirty="0">
                <a:solidFill>
                  <a:srgbClr val="325AFF"/>
                </a:solidFill>
                <a:latin typeface="Source Sans Pro"/>
                <a:ea typeface="Source Sans Pro"/>
              </a:rPr>
              <a:t> avec un seul site, le Liban, et deux lauréats. Les lauréates ont effectué leur stage l’une  au sein du bureau de Beyrouth et l’autre au desk francophone de Nicosie</a:t>
            </a:r>
            <a:r>
              <a:rPr lang="fr-FR" sz="1500" b="0" strike="noStrike" spc="-1" dirty="0">
                <a:solidFill>
                  <a:srgbClr val="000000"/>
                </a:solidFill>
                <a:latin typeface="Source Sans Pro"/>
                <a:ea typeface="Source Sans Pro"/>
              </a:rPr>
              <a:t>.  A l’issue du stage, elles ont été recrutées  au sein du réseau de l’AFP </a:t>
            </a:r>
            <a:r>
              <a:rPr lang="fr-FR" sz="1500" spc="-1" dirty="0">
                <a:solidFill>
                  <a:srgbClr val="000000"/>
                </a:solidFill>
                <a:latin typeface="Source Sans Pro"/>
                <a:ea typeface="Source Sans Pro"/>
              </a:rPr>
              <a:t>Mena, l’une en </a:t>
            </a:r>
            <a:r>
              <a:rPr lang="fr-FR" sz="1500" b="0" strike="noStrike" spc="-1" dirty="0">
                <a:solidFill>
                  <a:srgbClr val="000000"/>
                </a:solidFill>
                <a:latin typeface="Source Sans Pro"/>
                <a:ea typeface="Source Sans Pro"/>
              </a:rPr>
              <a:t> CDI au desk arabe de Nicosie et l’autre pour un  CDD de six mois au Caire. </a:t>
            </a: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En 2022, l’expérience a été  maintenue au Liban dans les mêmes conditions</a:t>
            </a:r>
            <a:endParaRPr lang="fr-FR" sz="1500" b="0" strike="noStrike" spc="-1" dirty="0">
              <a:latin typeface="Arial"/>
            </a:endParaRPr>
          </a:p>
          <a:p>
            <a:pPr marL="177840">
              <a:lnSpc>
                <a:spcPct val="100000"/>
              </a:lnSpc>
            </a:pP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Poursuite en 2023 du partenariat avec la direction régionale de </a:t>
            </a:r>
            <a:r>
              <a:rPr lang="fr-FR" sz="1500" b="1" strike="noStrike" spc="-1" dirty="0">
                <a:solidFill>
                  <a:srgbClr val="0070C0"/>
                </a:solidFill>
                <a:latin typeface="Source Sans Pro"/>
                <a:ea typeface="Source Sans Pro"/>
              </a:rPr>
              <a:t>l’Agence Universitaire de la Francophonie (AUF) </a:t>
            </a:r>
            <a:r>
              <a:rPr lang="fr-FR" sz="1500" b="0" strike="noStrike" spc="-1" dirty="0">
                <a:solidFill>
                  <a:srgbClr val="000000"/>
                </a:solidFill>
                <a:latin typeface="Source Sans Pro"/>
                <a:ea typeface="Source Sans Pro"/>
              </a:rPr>
              <a:t>au Moyen-Orient, dont l’expertise est reconnue s’agissant des cursus francophones au Liban et plus largement au Moyen-Orient, et lancement d’une </a:t>
            </a:r>
            <a:r>
              <a:rPr lang="fr-FR" sz="1500" b="0" strike="noStrike" spc="-1" dirty="0">
                <a:latin typeface="Source Sans Pro"/>
                <a:ea typeface="Source Sans Pro"/>
              </a:rPr>
              <a:t>collaboration </a:t>
            </a:r>
            <a:r>
              <a:rPr lang="fr-FR" sz="1500" strike="noStrike" spc="-1" dirty="0">
                <a:latin typeface="Source Sans Pro"/>
                <a:ea typeface="Source Sans Pro"/>
              </a:rPr>
              <a:t>avec </a:t>
            </a:r>
            <a:r>
              <a:rPr lang="fr-FR" sz="1500" strike="noStrike" spc="-1" dirty="0">
                <a:solidFill>
                  <a:srgbClr val="0070C0"/>
                </a:solidFill>
                <a:latin typeface="Source Sans Pro"/>
                <a:ea typeface="Source Sans Pro"/>
              </a:rPr>
              <a:t>l</a:t>
            </a:r>
            <a:r>
              <a:rPr lang="fr-FR" sz="1500" b="1" strike="noStrike" spc="-1" dirty="0">
                <a:solidFill>
                  <a:srgbClr val="0070C0"/>
                </a:solidFill>
                <a:latin typeface="Source Sans Pro"/>
                <a:ea typeface="Source Sans Pro"/>
              </a:rPr>
              <a:t>’école de journalisme de Sciences Po et la filière Moyen-Orient/Méditerranée de l’IEP.</a:t>
            </a:r>
            <a:endParaRPr lang="fr-FR" sz="1500" b="1" strike="noStrike" spc="-1" dirty="0">
              <a:solidFill>
                <a:srgbClr val="0070C0"/>
              </a:solidFill>
              <a:latin typeface="Arial"/>
            </a:endParaRPr>
          </a:p>
          <a:p>
            <a:pPr>
              <a:lnSpc>
                <a:spcPct val="100000"/>
              </a:lnSpc>
              <a:spcBef>
                <a:spcPts val="1001"/>
              </a:spcBef>
            </a:pPr>
            <a:endParaRPr lang="fr-FR" sz="1500" b="0" strike="noStrike" spc="-1" dirty="0">
              <a:latin typeface="Arial"/>
            </a:endParaRPr>
          </a:p>
        </p:txBody>
      </p:sp>
      <p:sp>
        <p:nvSpPr>
          <p:cNvPr id="143"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D8B3246C-6960-4A33-9B4A-1CE429958EC5}" type="slidenum">
              <a:rPr lang="fr-FR" sz="1400" b="0" strike="noStrike" spc="-1">
                <a:solidFill>
                  <a:srgbClr val="000000"/>
                </a:solidFill>
                <a:latin typeface="Source Sans Pro Black"/>
              </a:rPr>
              <a:t>3</a:t>
            </a:fld>
            <a:endParaRPr lang="fr-FR" sz="1400" b="0" strike="noStrike" spc="-1">
              <a:latin typeface="Arial"/>
            </a:endParaRPr>
          </a:p>
        </p:txBody>
      </p:sp>
      <p:sp>
        <p:nvSpPr>
          <p:cNvPr id="144" name="CustomShape 5"/>
          <p:cNvSpPr/>
          <p:nvPr/>
        </p:nvSpPr>
        <p:spPr>
          <a:xfrm>
            <a:off x="1026360" y="6321240"/>
            <a:ext cx="30765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r>
              <a:rPr lang="fr-FR" sz="1150" b="0" strike="noStrike" spc="-1">
                <a:solidFill>
                  <a:srgbClr val="000000"/>
                </a:solidFill>
                <a:latin typeface="Source Sans Pro Light"/>
              </a:rPr>
              <a:t>Présentation Bourse MENA</a:t>
            </a:r>
            <a:endParaRPr lang="fr-FR" sz="1150" b="0" strike="noStrike" spc="-1">
              <a:latin typeface="Arial"/>
            </a:endParaRPr>
          </a:p>
        </p:txBody>
      </p:sp>
      <p:pic>
        <p:nvPicPr>
          <p:cNvPr id="145" name="Image 55"/>
          <p:cNvPicPr/>
          <p:nvPr/>
        </p:nvPicPr>
        <p:blipFill>
          <a:blip r:embed="rId2"/>
          <a:stretch/>
        </p:blipFill>
        <p:spPr>
          <a:xfrm>
            <a:off x="10731600" y="6192360"/>
            <a:ext cx="1117800" cy="591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000" b="0" strike="noStrike" cap="all" spc="-1" dirty="0">
                <a:solidFill>
                  <a:srgbClr val="325AFF"/>
                </a:solidFill>
                <a:latin typeface="Source Sans Pro Black"/>
                <a:ea typeface="DejaVu Sans"/>
              </a:rPr>
              <a:t>Bourse Francophone MENA - 2023</a:t>
            </a:r>
            <a:endParaRPr lang="fr-FR" sz="2000" b="0" strike="noStrike" spc="-1" dirty="0">
              <a:latin typeface="Arial"/>
            </a:endParaRPr>
          </a:p>
        </p:txBody>
      </p:sp>
      <p:sp>
        <p:nvSpPr>
          <p:cNvPr id="147" name="CustomShape 2"/>
          <p:cNvSpPr/>
          <p:nvPr/>
        </p:nvSpPr>
        <p:spPr>
          <a:xfrm>
            <a:off x="649080" y="996840"/>
            <a:ext cx="223020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nSpc>
                <a:spcPct val="100000"/>
              </a:lnSpc>
              <a:spcBef>
                <a:spcPts val="1001"/>
              </a:spcBef>
            </a:pPr>
            <a:r>
              <a:rPr lang="fr-FR" sz="1500" b="1" strike="noStrike" cap="all" spc="-1">
                <a:solidFill>
                  <a:srgbClr val="FFFFFF"/>
                </a:solidFill>
                <a:latin typeface="Source Sans Pro"/>
                <a:ea typeface="Source Sans Pro"/>
              </a:rPr>
              <a:t>Présentation de l’AUF</a:t>
            </a:r>
            <a:endParaRPr lang="fr-FR" sz="1500" b="0" strike="noStrike" spc="-1">
              <a:latin typeface="Arial"/>
            </a:endParaRPr>
          </a:p>
        </p:txBody>
      </p:sp>
      <p:sp>
        <p:nvSpPr>
          <p:cNvPr id="148" name="CustomShape 3"/>
          <p:cNvSpPr/>
          <p:nvPr/>
        </p:nvSpPr>
        <p:spPr>
          <a:xfrm>
            <a:off x="334123" y="720720"/>
            <a:ext cx="10269360" cy="60340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spcBef>
                <a:spcPts val="1001"/>
              </a:spcBef>
            </a:pPr>
            <a:endParaRPr lang="fr-FR" sz="1800" b="0" strike="noStrike" spc="-1" dirty="0">
              <a:latin typeface="Arial"/>
            </a:endParaRPr>
          </a:p>
          <a:p>
            <a:pPr>
              <a:lnSpc>
                <a:spcPct val="100000"/>
              </a:lnSpc>
              <a:spcBef>
                <a:spcPts val="1001"/>
              </a:spcBef>
            </a:pPr>
            <a:endParaRPr lang="fr-FR" sz="1800" b="0" strike="noStrike" spc="-1" dirty="0">
              <a:latin typeface="Arial"/>
            </a:endParaRPr>
          </a:p>
          <a:p>
            <a:pPr marL="720">
              <a:lnSpc>
                <a:spcPct val="100000"/>
              </a:lnSpc>
              <a:spcBef>
                <a:spcPts val="1001"/>
              </a:spcBef>
              <a:buClr>
                <a:srgbClr val="FF6E6E"/>
              </a:buClr>
            </a:pPr>
            <a:r>
              <a:rPr lang="fr-FR" sz="1500" b="0" strike="noStrike" spc="-1" dirty="0">
                <a:solidFill>
                  <a:srgbClr val="000000"/>
                </a:solidFill>
                <a:latin typeface="Source Sans Pro"/>
                <a:ea typeface="Source Sans Pro"/>
              </a:rPr>
              <a:t>                      </a:t>
            </a:r>
          </a:p>
          <a:p>
            <a:pPr marL="720">
              <a:lnSpc>
                <a:spcPct val="100000"/>
              </a:lnSpc>
              <a:spcBef>
                <a:spcPts val="1001"/>
              </a:spcBef>
              <a:buClr>
                <a:srgbClr val="FF6E6E"/>
              </a:buClr>
            </a:pPr>
            <a:endParaRPr lang="fr-FR" sz="1500" b="0" strike="noStrike" spc="-1" dirty="0">
              <a:solidFill>
                <a:srgbClr val="000000"/>
              </a:solidFill>
              <a:latin typeface="Source Sans Pro"/>
              <a:ea typeface="Source Sans Pro"/>
            </a:endParaRPr>
          </a:p>
          <a:p>
            <a:pPr marL="720">
              <a:lnSpc>
                <a:spcPct val="100000"/>
              </a:lnSpc>
              <a:spcBef>
                <a:spcPts val="1001"/>
              </a:spcBef>
              <a:buClr>
                <a:srgbClr val="FF6E6E"/>
              </a:buClr>
            </a:pPr>
            <a:endParaRPr lang="fr-FR" sz="1500" spc="-1" dirty="0">
              <a:solidFill>
                <a:srgbClr val="000000"/>
              </a:solidFill>
              <a:latin typeface="Source Sans Pro"/>
              <a:ea typeface="Source Sans Pro"/>
            </a:endParaRPr>
          </a:p>
          <a:p>
            <a:pPr marL="720">
              <a:lnSpc>
                <a:spcPct val="100000"/>
              </a:lnSpc>
              <a:spcBef>
                <a:spcPts val="1001"/>
              </a:spcBef>
              <a:buClr>
                <a:srgbClr val="FF6E6E"/>
              </a:buClr>
            </a:pPr>
            <a:endParaRPr lang="fr-FR" sz="1500" b="0" strike="noStrike" spc="-1" dirty="0">
              <a:solidFill>
                <a:srgbClr val="000000"/>
              </a:solidFill>
              <a:latin typeface="Source Sans Pro"/>
              <a:ea typeface="Source Sans Pro"/>
            </a:endParaRPr>
          </a:p>
          <a:p>
            <a:pPr marL="720">
              <a:spcBef>
                <a:spcPts val="1001"/>
              </a:spcBef>
              <a:buClr>
                <a:srgbClr val="FF6E6E"/>
              </a:buClr>
            </a:pPr>
            <a:r>
              <a:rPr lang="fr-MA" sz="1500" b="1" spc="-1" dirty="0">
                <a:solidFill>
                  <a:srgbClr val="000000"/>
                </a:solidFill>
                <a:latin typeface="Source Sans Pro"/>
                <a:ea typeface="Source Sans Pro"/>
              </a:rPr>
              <a:t>L’Agence Universitaire de la Francophonie (AUF)</a:t>
            </a:r>
            <a:r>
              <a:rPr lang="fr-MA" sz="1500" spc="-1" dirty="0">
                <a:solidFill>
                  <a:srgbClr val="000000"/>
                </a:solidFill>
                <a:latin typeface="Source Sans Pro"/>
                <a:ea typeface="Source Sans Pro"/>
              </a:rPr>
              <a:t>, créée il y a 60 ans, est aujourd’hui le premier réseau universitaire au monde avec plus de 1000 membres : universités, grandes écoles, et centres de recherche dans près de 120 pays.   Révélateur du génie de la Francophonie scientifique partout dans le monde, l’AUF, organisation internationale à but non   lucratif, est aussi un label qui porte une vision pour un meilleur développement des systèmes éducatifs et universitaires : « penser mondialement la francophonie scientifique et agir régionalement en respectant la diversité ». </a:t>
            </a:r>
            <a:endParaRPr lang="fr-FR" sz="1500" spc="-1" dirty="0">
              <a:solidFill>
                <a:srgbClr val="000000"/>
              </a:solidFill>
              <a:latin typeface="Source Sans Pro"/>
              <a:ea typeface="Source Sans Pro"/>
            </a:endParaRPr>
          </a:p>
          <a:p>
            <a:pPr marL="720">
              <a:lnSpc>
                <a:spcPct val="100000"/>
              </a:lnSpc>
              <a:spcBef>
                <a:spcPts val="1001"/>
              </a:spcBef>
              <a:buClr>
                <a:srgbClr val="FF6E6E"/>
              </a:buClr>
            </a:pPr>
            <a:r>
              <a:rPr lang="fr-FR" sz="1500" spc="-1" dirty="0">
                <a:solidFill>
                  <a:srgbClr val="000000"/>
                </a:solidFill>
                <a:latin typeface="Source Sans Pro"/>
                <a:ea typeface="Source Sans Pro"/>
              </a:rPr>
              <a:t>Contacts</a:t>
            </a:r>
            <a:endParaRPr lang="fr-FR" sz="1500" b="0" strike="noStrike" spc="-1" dirty="0">
              <a:solidFill>
                <a:srgbClr val="000000"/>
              </a:solidFill>
              <a:latin typeface="Source Sans Pro"/>
              <a:ea typeface="Source Sans Pro"/>
            </a:endParaRPr>
          </a:p>
          <a:p>
            <a:pPr>
              <a:lnSpc>
                <a:spcPct val="100000"/>
              </a:lnSpc>
              <a:spcBef>
                <a:spcPts val="1001"/>
              </a:spcBef>
            </a:pPr>
            <a:r>
              <a:rPr lang="fr-FR" sz="1500" b="0" strike="noStrike" spc="-1" dirty="0">
                <a:solidFill>
                  <a:srgbClr val="000000"/>
                </a:solidFill>
                <a:latin typeface="Source Sans Pro"/>
                <a:ea typeface="Source Sans Pro"/>
              </a:rPr>
              <a:t>       Jean-Noël BALÉO (Directeur régional AUF Moyen-Orient)</a:t>
            </a:r>
            <a:endParaRPr lang="fr-FR" sz="1500" spc="-1" dirty="0">
              <a:latin typeface="Arial"/>
            </a:endParaRPr>
          </a:p>
          <a:p>
            <a:pPr>
              <a:lnSpc>
                <a:spcPct val="100000"/>
              </a:lnSpc>
              <a:spcBef>
                <a:spcPts val="1001"/>
              </a:spcBef>
            </a:pPr>
            <a:r>
              <a:rPr lang="fr-FR" sz="1500" b="0" strike="noStrike" spc="-1" dirty="0">
                <a:solidFill>
                  <a:srgbClr val="000000"/>
                </a:solidFill>
                <a:latin typeface="Arial"/>
                <a:ea typeface="Source Sans Pro"/>
              </a:rPr>
              <a:t>     </a:t>
            </a:r>
            <a:r>
              <a:rPr lang="fr-FR" sz="1500" b="0" strike="noStrike" spc="-1" dirty="0">
                <a:solidFill>
                  <a:srgbClr val="000000"/>
                </a:solidFill>
                <a:latin typeface="Source Sans Pro"/>
                <a:ea typeface="Source Sans Pro"/>
              </a:rPr>
              <a:t>Cynthia RAAD (Directrice régionale adjointe AUF Moyen-Orient)</a:t>
            </a:r>
            <a:endParaRPr lang="fr-FR" sz="1500" b="0" strike="noStrike" spc="-1" dirty="0">
              <a:latin typeface="Arial"/>
            </a:endParaRPr>
          </a:p>
          <a:p>
            <a:pPr>
              <a:lnSpc>
                <a:spcPct val="100000"/>
              </a:lnSpc>
              <a:spcBef>
                <a:spcPts val="1001"/>
              </a:spcBef>
            </a:pPr>
            <a:r>
              <a:rPr lang="fr-FR" sz="1500" b="0" strike="noStrike" spc="-1" dirty="0">
                <a:solidFill>
                  <a:srgbClr val="000000"/>
                </a:solidFill>
                <a:latin typeface="Source Sans Pro"/>
                <a:ea typeface="Source Sans Pro"/>
              </a:rPr>
              <a:t>       Joëlle RIACHI (Chargée de communication AUF Moyen-Orient)</a:t>
            </a:r>
          </a:p>
          <a:p>
            <a:pPr>
              <a:lnSpc>
                <a:spcPct val="100000"/>
              </a:lnSpc>
              <a:spcBef>
                <a:spcPts val="1001"/>
              </a:spcBef>
            </a:pPr>
            <a:endParaRPr lang="fr-FR" sz="1500" b="0" strike="noStrike" spc="-1" dirty="0">
              <a:solidFill>
                <a:srgbClr val="000000"/>
              </a:solidFill>
              <a:latin typeface="Source Sans Pro"/>
              <a:ea typeface="Source Sans Pro"/>
            </a:endParaRPr>
          </a:p>
          <a:p>
            <a:pPr marL="720">
              <a:lnSpc>
                <a:spcPct val="100000"/>
              </a:lnSpc>
              <a:spcBef>
                <a:spcPts val="1001"/>
              </a:spcBef>
              <a:buClr>
                <a:srgbClr val="FF6E6E"/>
              </a:buClr>
            </a:pPr>
            <a:r>
              <a:rPr lang="fr-FR" sz="1500" b="1" strike="noStrike" spc="-1" dirty="0">
                <a:solidFill>
                  <a:srgbClr val="000000"/>
                </a:solidFill>
                <a:latin typeface="Source Sans Pro"/>
                <a:ea typeface="Source Sans Pro"/>
              </a:rPr>
              <a:t>L’école de journalisme de Sciences PO </a:t>
            </a:r>
            <a:r>
              <a:rPr lang="fr-FR" sz="1500" b="0" strike="noStrike" spc="-1" dirty="0">
                <a:solidFill>
                  <a:srgbClr val="000000"/>
                </a:solidFill>
                <a:latin typeface="Source Sans Pro"/>
                <a:ea typeface="Source Sans Pro"/>
              </a:rPr>
              <a:t>a une communauté de 160 élèves en formation initiale </a:t>
            </a:r>
            <a:r>
              <a:rPr lang="fr-FR" sz="1500" spc="-1" dirty="0">
                <a:solidFill>
                  <a:srgbClr val="000000"/>
                </a:solidFill>
                <a:latin typeface="Source Sans Pro"/>
                <a:ea typeface="Source Sans Pro"/>
              </a:rPr>
              <a:t>représentant</a:t>
            </a:r>
            <a:r>
              <a:rPr lang="fr-FR" sz="1500" b="0" strike="noStrike" spc="-1" dirty="0">
                <a:solidFill>
                  <a:srgbClr val="000000"/>
                </a:solidFill>
                <a:latin typeface="Source Sans Pro"/>
                <a:ea typeface="Source Sans Pro"/>
              </a:rPr>
              <a:t> 26 nationalités.  Sciences Po dispose également d’une spécialisation centrée sur le Moyen-Orient et la Méditerranée sur son campus de Menton.</a:t>
            </a:r>
          </a:p>
          <a:p>
            <a:pPr marL="720">
              <a:lnSpc>
                <a:spcPct val="100000"/>
              </a:lnSpc>
              <a:spcBef>
                <a:spcPts val="1001"/>
              </a:spcBef>
              <a:buClr>
                <a:srgbClr val="FF6E6E"/>
              </a:buClr>
            </a:pPr>
            <a:r>
              <a:rPr lang="fr-FR" sz="1500" spc="-1" dirty="0">
                <a:solidFill>
                  <a:srgbClr val="000000"/>
                </a:solidFill>
                <a:latin typeface="Source Sans Pro"/>
                <a:ea typeface="Source Sans Pro"/>
              </a:rPr>
              <a:t>Contacts</a:t>
            </a:r>
          </a:p>
          <a:p>
            <a:pPr>
              <a:spcBef>
                <a:spcPts val="1001"/>
              </a:spcBef>
              <a:buClr>
                <a:srgbClr val="FF6E6E"/>
              </a:buClr>
            </a:pPr>
            <a:r>
              <a:rPr lang="fr-FR" sz="1800" dirty="0">
                <a:effectLst/>
                <a:latin typeface="Calibri" panose="020F0502020204030204" pitchFamily="34" charset="0"/>
                <a:ea typeface="Calibri" panose="020F0502020204030204" pitchFamily="34" charset="0"/>
              </a:rPr>
              <a:t>     </a:t>
            </a:r>
            <a:r>
              <a:rPr lang="fr-FR" sz="1500" spc="-1" dirty="0">
                <a:solidFill>
                  <a:srgbClr val="000000"/>
                </a:solidFill>
                <a:latin typeface="Source Sans Pro"/>
                <a:ea typeface="Source Sans Pro"/>
              </a:rPr>
              <a:t>Alice </a:t>
            </a:r>
            <a:r>
              <a:rPr lang="fr-FR" sz="1500" spc="-1" dirty="0" err="1">
                <a:solidFill>
                  <a:srgbClr val="000000"/>
                </a:solidFill>
                <a:latin typeface="Source Sans Pro"/>
                <a:ea typeface="Source Sans Pro"/>
              </a:rPr>
              <a:t>Antheaume</a:t>
            </a:r>
            <a:r>
              <a:rPr lang="fr-FR" sz="1500" spc="-1" dirty="0">
                <a:solidFill>
                  <a:srgbClr val="000000"/>
                </a:solidFill>
                <a:latin typeface="Source Sans Pro"/>
                <a:ea typeface="Source Sans Pro"/>
              </a:rPr>
              <a:t>, directrice de l'école de journalisme de Sciences Po</a:t>
            </a:r>
          </a:p>
          <a:p>
            <a:pPr>
              <a:spcBef>
                <a:spcPts val="1001"/>
              </a:spcBef>
              <a:buClr>
                <a:srgbClr val="FF6E6E"/>
              </a:buClr>
            </a:pPr>
            <a:r>
              <a:rPr lang="fr-FR" sz="1500" spc="-1" dirty="0">
                <a:solidFill>
                  <a:srgbClr val="000000"/>
                </a:solidFill>
                <a:latin typeface="Source Sans Pro"/>
                <a:ea typeface="Source Sans Pro"/>
              </a:rPr>
              <a:t>     Aurore Le </a:t>
            </a:r>
            <a:r>
              <a:rPr lang="fr-FR" sz="1500" spc="-1" dirty="0" err="1">
                <a:solidFill>
                  <a:srgbClr val="000000"/>
                </a:solidFill>
                <a:latin typeface="Source Sans Pro"/>
                <a:ea typeface="Source Sans Pro"/>
              </a:rPr>
              <a:t>Grix</a:t>
            </a:r>
            <a:r>
              <a:rPr lang="fr-FR" sz="1500" spc="-1" dirty="0">
                <a:solidFill>
                  <a:srgbClr val="000000"/>
                </a:solidFill>
                <a:latin typeface="Source Sans Pro"/>
                <a:ea typeface="Source Sans Pro"/>
              </a:rPr>
              <a:t> de la Salle, responsable de la scolarité de l'école de journalisme de Science Po</a:t>
            </a:r>
          </a:p>
          <a:p>
            <a:pPr indent="-285120">
              <a:spcBef>
                <a:spcPts val="1001"/>
              </a:spcBef>
              <a:buClr>
                <a:srgbClr val="FF6E6E"/>
              </a:buClr>
              <a:buFont typeface="Verdana"/>
              <a:buChar char="●"/>
            </a:pPr>
            <a:endParaRPr lang="fr-FR" sz="1500" spc="-1" dirty="0">
              <a:solidFill>
                <a:srgbClr val="000000"/>
              </a:solidFill>
              <a:latin typeface="Source Sans Pro"/>
              <a:ea typeface="Source Sans Pro"/>
            </a:endParaRPr>
          </a:p>
          <a:p>
            <a:pPr marL="285840" indent="-285120">
              <a:lnSpc>
                <a:spcPct val="100000"/>
              </a:lnSpc>
              <a:spcBef>
                <a:spcPts val="1001"/>
              </a:spcBef>
              <a:buClr>
                <a:srgbClr val="FF6E6E"/>
              </a:buClr>
              <a:buFont typeface="Verdana"/>
              <a:buChar char="●"/>
            </a:pPr>
            <a:endParaRPr lang="fr-FR" sz="1500" b="0" strike="noStrike" spc="-1" dirty="0">
              <a:latin typeface="Arial"/>
            </a:endParaRPr>
          </a:p>
          <a:p>
            <a:pPr>
              <a:lnSpc>
                <a:spcPct val="100000"/>
              </a:lnSpc>
            </a:pPr>
            <a:endParaRPr lang="fr-FR" sz="1500" b="0" strike="noStrike" spc="-1" dirty="0">
              <a:latin typeface="Arial"/>
            </a:endParaRPr>
          </a:p>
          <a:p>
            <a:pPr marL="177840">
              <a:lnSpc>
                <a:spcPct val="100000"/>
              </a:lnSpc>
            </a:pPr>
            <a:endParaRPr lang="fr-FR" sz="1500" b="0" strike="noStrike" spc="-1" dirty="0">
              <a:latin typeface="Arial"/>
            </a:endParaRPr>
          </a:p>
          <a:p>
            <a:pPr marL="720">
              <a:lnSpc>
                <a:spcPct val="100000"/>
              </a:lnSpc>
              <a:spcBef>
                <a:spcPts val="1001"/>
              </a:spcBef>
              <a:buClr>
                <a:srgbClr val="FF6E6E"/>
              </a:buClr>
            </a:pPr>
            <a:endParaRPr lang="fr-FR" sz="1500" b="0" strike="noStrike" spc="-1" dirty="0">
              <a:latin typeface="Arial"/>
            </a:endParaRPr>
          </a:p>
          <a:p>
            <a:pPr>
              <a:lnSpc>
                <a:spcPct val="100000"/>
              </a:lnSpc>
              <a:spcBef>
                <a:spcPts val="1001"/>
              </a:spcBef>
            </a:pPr>
            <a:r>
              <a:rPr lang="fr-FR" sz="1500" b="0" strike="noStrike" spc="-1" dirty="0">
                <a:solidFill>
                  <a:srgbClr val="000000"/>
                </a:solidFill>
                <a:latin typeface="Source Sans Pro"/>
                <a:ea typeface="Source Sans Pro"/>
              </a:rPr>
              <a:t>		</a:t>
            </a:r>
            <a:endParaRPr lang="fr-FR" sz="1500" b="0" strike="noStrike" spc="-1" dirty="0">
              <a:latin typeface="Arial"/>
            </a:endParaRPr>
          </a:p>
          <a:p>
            <a:pPr>
              <a:lnSpc>
                <a:spcPct val="100000"/>
              </a:lnSpc>
              <a:spcBef>
                <a:spcPts val="1001"/>
              </a:spcBef>
            </a:pPr>
            <a:endParaRPr lang="fr-FR" sz="1500" b="0" strike="noStrike" spc="-1" dirty="0">
              <a:latin typeface="Arial"/>
            </a:endParaRPr>
          </a:p>
        </p:txBody>
      </p:sp>
      <p:sp>
        <p:nvSpPr>
          <p:cNvPr id="149"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7B329F87-C2AC-421C-B9B6-01060D0E0875}" type="slidenum">
              <a:rPr lang="fr-FR" sz="1400" b="0" strike="noStrike" spc="-1">
                <a:solidFill>
                  <a:srgbClr val="000000"/>
                </a:solidFill>
                <a:latin typeface="Source Sans Pro Black"/>
              </a:rPr>
              <a:t>4</a:t>
            </a:fld>
            <a:endParaRPr lang="fr-FR" sz="1400" b="0" strike="noStrike" spc="-1">
              <a:latin typeface="Arial"/>
            </a:endParaRPr>
          </a:p>
        </p:txBody>
      </p:sp>
      <p:sp>
        <p:nvSpPr>
          <p:cNvPr id="150" name="CustomShape 5"/>
          <p:cNvSpPr/>
          <p:nvPr/>
        </p:nvSpPr>
        <p:spPr>
          <a:xfrm>
            <a:off x="1026360" y="6321240"/>
            <a:ext cx="30765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r>
              <a:rPr lang="fr-FR" sz="1150" b="0" strike="noStrike" spc="-1">
                <a:solidFill>
                  <a:srgbClr val="000000"/>
                </a:solidFill>
                <a:latin typeface="Source Sans Pro Light"/>
              </a:rPr>
              <a:t>Présentation Bourse MENA</a:t>
            </a:r>
            <a:endParaRPr lang="fr-FR" sz="1150" b="0" strike="noStrike" spc="-1">
              <a:latin typeface="Arial"/>
            </a:endParaRPr>
          </a:p>
        </p:txBody>
      </p:sp>
      <p:pic>
        <p:nvPicPr>
          <p:cNvPr id="151" name="Image 2"/>
          <p:cNvPicPr/>
          <p:nvPr/>
        </p:nvPicPr>
        <p:blipFill>
          <a:blip r:embed="rId2"/>
          <a:stretch/>
        </p:blipFill>
        <p:spPr>
          <a:xfrm>
            <a:off x="10511640" y="6084000"/>
            <a:ext cx="1307160" cy="474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000" b="0" strike="noStrike" cap="all" spc="-1" dirty="0">
                <a:solidFill>
                  <a:srgbClr val="325AFF"/>
                </a:solidFill>
                <a:latin typeface="Source Sans Pro Black"/>
                <a:ea typeface="DejaVu Sans"/>
              </a:rPr>
              <a:t>Bourse Francophone MENA - 2023</a:t>
            </a:r>
            <a:endParaRPr lang="fr-FR" sz="2000" b="0" strike="noStrike" spc="-1" dirty="0">
              <a:latin typeface="Arial"/>
            </a:endParaRPr>
          </a:p>
        </p:txBody>
      </p:sp>
      <p:sp>
        <p:nvSpPr>
          <p:cNvPr id="153" name="CustomShape 2"/>
          <p:cNvSpPr/>
          <p:nvPr/>
        </p:nvSpPr>
        <p:spPr>
          <a:xfrm>
            <a:off x="625320" y="996840"/>
            <a:ext cx="180828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nSpc>
                <a:spcPct val="100000"/>
              </a:lnSpc>
              <a:spcBef>
                <a:spcPts val="1001"/>
              </a:spcBef>
            </a:pPr>
            <a:r>
              <a:rPr lang="fr-FR" sz="1500" b="1" strike="noStrike" cap="all" spc="-1">
                <a:solidFill>
                  <a:srgbClr val="FFFFFF"/>
                </a:solidFill>
                <a:latin typeface="Source Sans Pro"/>
                <a:ea typeface="Source Sans Pro"/>
              </a:rPr>
              <a:t>ETAPES du projet</a:t>
            </a:r>
            <a:endParaRPr lang="fr-FR" sz="1500" b="0" strike="noStrike" spc="-1">
              <a:latin typeface="Arial"/>
            </a:endParaRPr>
          </a:p>
        </p:txBody>
      </p:sp>
      <p:sp>
        <p:nvSpPr>
          <p:cNvPr id="154" name="CustomShape 3"/>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EA83CA38-BE5F-4C71-BC46-9A29FCEA0FD5}" type="slidenum">
              <a:rPr lang="fr-FR" sz="1400" b="0" strike="noStrike" spc="-1">
                <a:solidFill>
                  <a:srgbClr val="000000"/>
                </a:solidFill>
                <a:latin typeface="Source Sans Pro Black"/>
              </a:rPr>
              <a:t>5</a:t>
            </a:fld>
            <a:endParaRPr lang="fr-FR" sz="1400" b="0" strike="noStrike" spc="-1">
              <a:latin typeface="Arial"/>
            </a:endParaRPr>
          </a:p>
        </p:txBody>
      </p:sp>
      <p:sp>
        <p:nvSpPr>
          <p:cNvPr id="155" name="CustomShape 4"/>
          <p:cNvSpPr/>
          <p:nvPr/>
        </p:nvSpPr>
        <p:spPr>
          <a:xfrm>
            <a:off x="1026360" y="6321240"/>
            <a:ext cx="30765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r>
              <a:rPr lang="fr-FR" sz="1150" b="0" strike="noStrike" spc="-1">
                <a:solidFill>
                  <a:srgbClr val="000000"/>
                </a:solidFill>
                <a:latin typeface="Source Sans Pro Light"/>
              </a:rPr>
              <a:t>Présentation Bourse MENA</a:t>
            </a:r>
            <a:endParaRPr lang="fr-FR" sz="1150" b="0" strike="noStrike" spc="-1">
              <a:latin typeface="Arial"/>
            </a:endParaRPr>
          </a:p>
        </p:txBody>
      </p:sp>
      <p:pic>
        <p:nvPicPr>
          <p:cNvPr id="156" name="Image 55"/>
          <p:cNvPicPr/>
          <p:nvPr/>
        </p:nvPicPr>
        <p:blipFill>
          <a:blip r:embed="rId2"/>
          <a:stretch/>
        </p:blipFill>
        <p:spPr>
          <a:xfrm>
            <a:off x="10731600" y="6192360"/>
            <a:ext cx="1117800" cy="591120"/>
          </a:xfrm>
          <a:prstGeom prst="rect">
            <a:avLst/>
          </a:prstGeom>
          <a:ln>
            <a:noFill/>
          </a:ln>
        </p:spPr>
      </p:pic>
      <p:grpSp>
        <p:nvGrpSpPr>
          <p:cNvPr id="157" name="Group 5"/>
          <p:cNvGrpSpPr/>
          <p:nvPr/>
        </p:nvGrpSpPr>
        <p:grpSpPr>
          <a:xfrm>
            <a:off x="1632751" y="1710929"/>
            <a:ext cx="10788840" cy="4474800"/>
            <a:chOff x="466560" y="1490040"/>
            <a:chExt cx="10788840" cy="4474800"/>
          </a:xfrm>
        </p:grpSpPr>
        <p:sp>
          <p:nvSpPr>
            <p:cNvPr id="158" name="CustomShape 6"/>
            <p:cNvSpPr/>
            <p:nvPr/>
          </p:nvSpPr>
          <p:spPr>
            <a:xfrm>
              <a:off x="542520" y="3265200"/>
              <a:ext cx="10712880" cy="1042200"/>
            </a:xfrm>
            <a:prstGeom prst="notchedRightArrow">
              <a:avLst>
                <a:gd name="adj1" fmla="val 50000"/>
                <a:gd name="adj2" fmla="val 50000"/>
              </a:avLst>
            </a:prstGeom>
            <a:solidFill>
              <a:srgbClr val="325AFF"/>
            </a:solidFill>
            <a:ln>
              <a:solidFill>
                <a:srgbClr val="595959"/>
              </a:solidFill>
            </a:ln>
          </p:spPr>
          <p:style>
            <a:lnRef idx="0">
              <a:scrgbClr r="0" g="0" b="0"/>
            </a:lnRef>
            <a:fillRef idx="0">
              <a:scrgbClr r="0" g="0" b="0"/>
            </a:fillRef>
            <a:effectRef idx="0">
              <a:scrgbClr r="0" g="0" b="0"/>
            </a:effectRef>
            <a:fontRef idx="minor"/>
          </p:style>
        </p:sp>
        <p:sp>
          <p:nvSpPr>
            <p:cNvPr id="159" name="CustomShape 7"/>
            <p:cNvSpPr/>
            <p:nvPr/>
          </p:nvSpPr>
          <p:spPr>
            <a:xfrm>
              <a:off x="466560" y="1490040"/>
              <a:ext cx="2012760" cy="1952280"/>
            </a:xfrm>
            <a:prstGeom prst="rect">
              <a:avLst/>
            </a:prstGeom>
            <a:noFill/>
            <a:ln>
              <a:noFill/>
            </a:ln>
          </p:spPr>
          <p:style>
            <a:lnRef idx="0">
              <a:scrgbClr r="0" g="0" b="0"/>
            </a:lnRef>
            <a:fillRef idx="0">
              <a:scrgbClr r="0" g="0" b="0"/>
            </a:fillRef>
            <a:effectRef idx="0">
              <a:scrgbClr r="0" g="0" b="0"/>
            </a:effectRef>
            <a:fontRef idx="minor"/>
          </p:style>
          <p:txBody>
            <a:bodyPr lIns="64080" tIns="64080" rIns="64080" bIns="64080" anchor="b"/>
            <a:lstStyle/>
            <a:p>
              <a:pPr>
                <a:lnSpc>
                  <a:spcPct val="90000"/>
                </a:lnSpc>
                <a:spcAft>
                  <a:spcPts val="315"/>
                </a:spcAft>
              </a:pPr>
              <a:r>
                <a:rPr lang="fr-FR" sz="900" b="0" strike="noStrike" spc="-1" dirty="0">
                  <a:solidFill>
                    <a:srgbClr val="325AFF"/>
                  </a:solidFill>
                  <a:latin typeface="Source Sans Pro Light"/>
                  <a:ea typeface="DejaVu Sans"/>
                </a:rPr>
                <a:t>Sept-Déc 2022 </a:t>
              </a:r>
              <a:r>
                <a:rPr lang="fr-FR" sz="900" b="0" strike="noStrike" spc="-1" dirty="0">
                  <a:solidFill>
                    <a:srgbClr val="000000"/>
                  </a:solidFill>
                  <a:latin typeface="Source Sans Pro Light"/>
                  <a:ea typeface="DejaVu Sans"/>
                </a:rPr>
                <a:t>: prise de contact avec l’AUF à Beyrouth et avec les </a:t>
              </a:r>
              <a:r>
                <a:rPr lang="fr-FR" sz="900" spc="-1" dirty="0">
                  <a:solidFill>
                    <a:srgbClr val="000000"/>
                  </a:solidFill>
                  <a:latin typeface="Source Sans Pro Light"/>
                  <a:ea typeface="DejaVu Sans"/>
                </a:rPr>
                <a:t>re</a:t>
              </a:r>
              <a:r>
                <a:rPr lang="fr-FR" sz="900" b="0" strike="noStrike" spc="-1" dirty="0">
                  <a:solidFill>
                    <a:srgbClr val="000000"/>
                  </a:solidFill>
                  <a:latin typeface="Source Sans Pro Light"/>
                  <a:ea typeface="DejaVu Sans"/>
                </a:rPr>
                <a:t>sponsables de l’école de journalisme de Sciences PO</a:t>
              </a:r>
              <a:endParaRPr lang="fr-FR" sz="900" b="0" strike="noStrike" spc="-1" dirty="0">
                <a:latin typeface="Arial"/>
              </a:endParaRPr>
            </a:p>
          </p:txBody>
        </p:sp>
        <p:sp>
          <p:nvSpPr>
            <p:cNvPr id="160" name="CustomShape 8"/>
            <p:cNvSpPr/>
            <p:nvPr/>
          </p:nvSpPr>
          <p:spPr>
            <a:xfrm>
              <a:off x="1370880" y="361944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1" name="CustomShape 9"/>
            <p:cNvSpPr/>
            <p:nvPr/>
          </p:nvSpPr>
          <p:spPr>
            <a:xfrm>
              <a:off x="2404440" y="4280040"/>
              <a:ext cx="1570680" cy="1631520"/>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lstStyle/>
            <a:p>
              <a:pPr>
                <a:lnSpc>
                  <a:spcPct val="90000"/>
                </a:lnSpc>
                <a:spcAft>
                  <a:spcPts val="349"/>
                </a:spcAft>
              </a:pPr>
              <a:r>
                <a:rPr lang="fr-FR" sz="1000" b="0" strike="noStrike" spc="-1" dirty="0">
                  <a:solidFill>
                    <a:srgbClr val="325AFF"/>
                  </a:solidFill>
                  <a:latin typeface="Source Sans Pro Light"/>
                  <a:ea typeface="DejaVu Sans"/>
                </a:rPr>
                <a:t>Janvier</a:t>
              </a:r>
            </a:p>
            <a:p>
              <a:pPr>
                <a:lnSpc>
                  <a:spcPct val="90000"/>
                </a:lnSpc>
                <a:spcAft>
                  <a:spcPts val="349"/>
                </a:spcAft>
              </a:pPr>
              <a:r>
                <a:rPr lang="fr-FR" sz="1000" spc="-1" dirty="0">
                  <a:latin typeface="Source Sans Pro Light"/>
                </a:rPr>
                <a:t>Présentation du projet aux étudiants des filières concernées  par les responsables des  promotions</a:t>
              </a:r>
              <a:endParaRPr lang="fr-FR" sz="1000" b="0" strike="noStrike" spc="-1" dirty="0">
                <a:latin typeface="Arial"/>
              </a:endParaRPr>
            </a:p>
          </p:txBody>
        </p:sp>
        <p:sp>
          <p:nvSpPr>
            <p:cNvPr id="162" name="CustomShape 10"/>
            <p:cNvSpPr/>
            <p:nvPr/>
          </p:nvSpPr>
          <p:spPr>
            <a:xfrm>
              <a:off x="2837549" y="3898321"/>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3" name="CustomShape 11"/>
            <p:cNvSpPr/>
            <p:nvPr/>
          </p:nvSpPr>
          <p:spPr>
            <a:xfrm>
              <a:off x="4337640" y="1717560"/>
              <a:ext cx="1266840" cy="1631520"/>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nchor="b"/>
            <a:lstStyle/>
            <a:p>
              <a:pPr>
                <a:lnSpc>
                  <a:spcPct val="90000"/>
                </a:lnSpc>
                <a:spcAft>
                  <a:spcPts val="349"/>
                </a:spcAft>
              </a:pPr>
              <a:r>
                <a:rPr lang="fr-FR" sz="1000" b="0" strike="noStrike" spc="-1" dirty="0">
                  <a:solidFill>
                    <a:schemeClr val="tx2">
                      <a:lumMod val="60000"/>
                      <a:lumOff val="40000"/>
                    </a:schemeClr>
                  </a:solidFill>
                  <a:latin typeface="Source Sans Pro Light"/>
                  <a:ea typeface="DejaVu Sans"/>
                </a:rPr>
                <a:t>Février 2023 </a:t>
              </a:r>
            </a:p>
            <a:p>
              <a:pPr>
                <a:lnSpc>
                  <a:spcPct val="90000"/>
                </a:lnSpc>
                <a:spcAft>
                  <a:spcPts val="349"/>
                </a:spcAft>
              </a:pPr>
              <a:r>
                <a:rPr lang="fr-FR" sz="1000" spc="-1" dirty="0">
                  <a:latin typeface="Source Sans Pro Light"/>
                  <a:ea typeface="DejaVu Sans"/>
                </a:rPr>
                <a:t>Envoi des CV et lettres de motivation à la rédaction en chef Mena. Sélection d’une dizaine de candidats</a:t>
              </a:r>
              <a:endParaRPr lang="fr-FR" sz="1000" b="0" strike="noStrike" spc="-1" dirty="0">
                <a:latin typeface="Arial"/>
              </a:endParaRPr>
            </a:p>
          </p:txBody>
        </p:sp>
        <p:sp>
          <p:nvSpPr>
            <p:cNvPr id="164" name="CustomShape 12"/>
            <p:cNvSpPr/>
            <p:nvPr/>
          </p:nvSpPr>
          <p:spPr>
            <a:xfrm>
              <a:off x="4828320" y="362196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5" name="CustomShape 13"/>
            <p:cNvSpPr/>
            <p:nvPr/>
          </p:nvSpPr>
          <p:spPr>
            <a:xfrm>
              <a:off x="5718600" y="4333320"/>
              <a:ext cx="2352240" cy="1631520"/>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lstStyle/>
            <a:p>
              <a:pPr>
                <a:lnSpc>
                  <a:spcPct val="90000"/>
                </a:lnSpc>
                <a:spcAft>
                  <a:spcPts val="349"/>
                </a:spcAft>
              </a:pPr>
              <a:r>
                <a:rPr lang="fr-FR" sz="1000" b="0" strike="noStrike" spc="-1" dirty="0">
                  <a:solidFill>
                    <a:srgbClr val="325AFF"/>
                  </a:solidFill>
                  <a:latin typeface="Source Sans Pro Light"/>
                  <a:ea typeface="DejaVu Sans"/>
                </a:rPr>
                <a:t>Mars – Avril 2023 </a:t>
              </a:r>
              <a:r>
                <a:rPr lang="fr-FR" sz="1000" b="0" strike="noStrike" spc="-1" dirty="0">
                  <a:solidFill>
                    <a:srgbClr val="000000"/>
                  </a:solidFill>
                  <a:latin typeface="Source Sans Pro Light"/>
                  <a:ea typeface="DejaVu Sans"/>
                </a:rPr>
                <a:t>: passage des tests écrits et  entretiens de l’AFP avec les meilleurs candidats </a:t>
              </a:r>
              <a:endParaRPr lang="fr-FR" sz="1000" b="0" strike="noStrike" spc="-1" dirty="0">
                <a:latin typeface="Arial"/>
              </a:endParaRPr>
            </a:p>
          </p:txBody>
        </p:sp>
        <p:sp>
          <p:nvSpPr>
            <p:cNvPr id="166" name="CustomShape 14"/>
            <p:cNvSpPr/>
            <p:nvPr/>
          </p:nvSpPr>
          <p:spPr>
            <a:xfrm>
              <a:off x="6696360" y="361620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sp>
          <p:nvSpPr>
            <p:cNvPr id="167" name="CustomShape 15"/>
            <p:cNvSpPr/>
            <p:nvPr/>
          </p:nvSpPr>
          <p:spPr>
            <a:xfrm>
              <a:off x="7817400" y="1642320"/>
              <a:ext cx="1944360" cy="1731600"/>
            </a:xfrm>
            <a:prstGeom prst="rect">
              <a:avLst/>
            </a:prstGeom>
            <a:noFill/>
            <a:ln>
              <a:noFill/>
            </a:ln>
          </p:spPr>
          <p:style>
            <a:lnRef idx="0">
              <a:scrgbClr r="0" g="0" b="0"/>
            </a:lnRef>
            <a:fillRef idx="0">
              <a:scrgbClr r="0" g="0" b="0"/>
            </a:fillRef>
            <a:effectRef idx="0">
              <a:scrgbClr r="0" g="0" b="0"/>
            </a:effectRef>
            <a:fontRef idx="minor"/>
          </p:style>
          <p:txBody>
            <a:bodyPr lIns="71280" tIns="71280" rIns="71280" bIns="71280" anchor="b"/>
            <a:lstStyle/>
            <a:p>
              <a:pPr>
                <a:lnSpc>
                  <a:spcPct val="90000"/>
                </a:lnSpc>
                <a:spcAft>
                  <a:spcPts val="349"/>
                </a:spcAft>
              </a:pPr>
              <a:r>
                <a:rPr lang="fr-FR" sz="1000" b="0" strike="noStrike" spc="-1" dirty="0">
                  <a:solidFill>
                    <a:srgbClr val="325AFF"/>
                  </a:solidFill>
                  <a:latin typeface="Source Sans Pro Light"/>
                  <a:ea typeface="Microsoft YaHei"/>
                </a:rPr>
                <a:t>Mai 2023</a:t>
              </a:r>
              <a:r>
                <a:rPr lang="fr-FR" sz="1000" b="0" strike="noStrike" spc="-1" dirty="0">
                  <a:solidFill>
                    <a:srgbClr val="000000"/>
                  </a:solidFill>
                  <a:latin typeface="Source Sans Pro Light"/>
                  <a:ea typeface="Microsoft YaHei"/>
                </a:rPr>
                <a:t> : annonce des lauréats de la bourse Mena, avec un contrat de deux mois  à la clé </a:t>
              </a:r>
              <a:r>
                <a:rPr lang="fr-FR" sz="1000" b="0" strike="noStrike" spc="-1" dirty="0">
                  <a:solidFill>
                    <a:srgbClr val="000000"/>
                  </a:solidFill>
                  <a:latin typeface="Source Sans Pro Light"/>
                  <a:ea typeface="DejaVu Sans"/>
                </a:rPr>
                <a:t>(entre juillet et septembre, selon les disponibilités) sur le desk francophone de Nicosie</a:t>
              </a:r>
              <a:r>
                <a:rPr lang="fr-FR" sz="1000" spc="-1" dirty="0">
                  <a:solidFill>
                    <a:srgbClr val="000000"/>
                  </a:solidFill>
                  <a:latin typeface="Source Sans Pro Light"/>
                  <a:ea typeface="DejaVu Sans"/>
                </a:rPr>
                <a:t>.</a:t>
              </a:r>
              <a:endParaRPr lang="fr-FR" sz="1000" b="0" strike="noStrike" spc="-1" dirty="0">
                <a:latin typeface="Arial"/>
              </a:endParaRPr>
            </a:p>
          </p:txBody>
        </p:sp>
        <p:sp>
          <p:nvSpPr>
            <p:cNvPr id="168" name="CustomShape 16"/>
            <p:cNvSpPr/>
            <p:nvPr/>
          </p:nvSpPr>
          <p:spPr>
            <a:xfrm>
              <a:off x="8598240" y="3621240"/>
              <a:ext cx="198360" cy="203400"/>
            </a:xfrm>
            <a:prstGeom prst="ellipse">
              <a:avLst/>
            </a:prstGeom>
            <a:solidFill>
              <a:srgbClr val="FF6E6E"/>
            </a:solidFill>
            <a:ln w="12600">
              <a:solidFill>
                <a:srgbClr val="FFFFFF"/>
              </a:solidFill>
              <a:miter/>
            </a:ln>
          </p:spPr>
          <p:style>
            <a:lnRef idx="0">
              <a:scrgbClr r="0" g="0" b="0"/>
            </a:lnRef>
            <a:fillRef idx="0">
              <a:scrgbClr r="0" g="0" b="0"/>
            </a:fillRef>
            <a:effectRef idx="0">
              <a:scrgbClr r="0" g="0" b="0"/>
            </a:effectRef>
            <a:fontRef idx="minor"/>
          </p:style>
        </p:sp>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08040" y="385560"/>
            <a:ext cx="10514880" cy="33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000" b="0" strike="noStrike" cap="all" spc="-1" dirty="0">
                <a:solidFill>
                  <a:srgbClr val="325AFF"/>
                </a:solidFill>
                <a:latin typeface="Source Sans Pro Black"/>
                <a:ea typeface="DejaVu Sans"/>
              </a:rPr>
              <a:t>Bourse Francophone MENA - 2023</a:t>
            </a:r>
            <a:endParaRPr lang="fr-FR" sz="2000" b="0" strike="noStrike" spc="-1" dirty="0">
              <a:latin typeface="Arial"/>
            </a:endParaRPr>
          </a:p>
        </p:txBody>
      </p:sp>
      <p:sp>
        <p:nvSpPr>
          <p:cNvPr id="170" name="CustomShape 2"/>
          <p:cNvSpPr/>
          <p:nvPr/>
        </p:nvSpPr>
        <p:spPr>
          <a:xfrm>
            <a:off x="622440" y="996840"/>
            <a:ext cx="2227320" cy="2646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wrap="none" lIns="90000" tIns="18000" rIns="90000" bIns="18000" anchor="ctr"/>
          <a:lstStyle/>
          <a:p>
            <a:pPr>
              <a:lnSpc>
                <a:spcPct val="100000"/>
              </a:lnSpc>
              <a:spcBef>
                <a:spcPts val="1001"/>
              </a:spcBef>
            </a:pPr>
            <a:r>
              <a:rPr lang="fr-FR" sz="1500" b="1" strike="noStrike" cap="all" spc="-1">
                <a:solidFill>
                  <a:srgbClr val="FFFFFF"/>
                </a:solidFill>
                <a:latin typeface="Source Sans Pro"/>
                <a:ea typeface="Source Sans Pro"/>
              </a:rPr>
              <a:t>Responsables projet</a:t>
            </a:r>
            <a:endParaRPr lang="fr-FR" sz="1500" b="0" strike="noStrike" spc="-1">
              <a:latin typeface="Arial"/>
            </a:endParaRPr>
          </a:p>
        </p:txBody>
      </p:sp>
      <p:sp>
        <p:nvSpPr>
          <p:cNvPr id="171" name="CustomShape 3"/>
          <p:cNvSpPr/>
          <p:nvPr/>
        </p:nvSpPr>
        <p:spPr>
          <a:xfrm>
            <a:off x="608040" y="1530360"/>
            <a:ext cx="8516520" cy="433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spcBef>
                <a:spcPts val="1001"/>
              </a:spcBef>
            </a:pPr>
            <a:endParaRPr lang="fr-FR" sz="18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Sylvain ESTIBAL (Directeur Régional)</a:t>
            </a:r>
            <a:endParaRPr lang="fr-FR" sz="1500" b="0" strike="noStrike" spc="-1" dirty="0">
              <a:latin typeface="Arial"/>
            </a:endParaRPr>
          </a:p>
          <a:p>
            <a:pPr>
              <a:lnSpc>
                <a:spcPct val="100000"/>
              </a:lnSpc>
            </a:pP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Sonia WOLF (Adjointe à la rédactrice en chef régionale)</a:t>
            </a:r>
            <a:endParaRPr lang="fr-FR" sz="1500" b="0" strike="noStrike" spc="-1" dirty="0">
              <a:latin typeface="Arial"/>
            </a:endParaRPr>
          </a:p>
          <a:p>
            <a:pPr>
              <a:lnSpc>
                <a:spcPct val="100000"/>
              </a:lnSpc>
            </a:pP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Jo BIDDLE (Rédactrice en chef régionale)</a:t>
            </a:r>
            <a:endParaRPr lang="fr-FR" sz="1500" b="0" strike="noStrike" spc="-1" dirty="0">
              <a:latin typeface="Arial"/>
            </a:endParaRPr>
          </a:p>
          <a:p>
            <a:pPr>
              <a:lnSpc>
                <a:spcPct val="100000"/>
              </a:lnSpc>
            </a:pP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Rita DAOU (Cheffe des services arabes et adjointe à la rédactrice en chef régionale)</a:t>
            </a:r>
            <a:endParaRPr lang="fr-FR" sz="1500" b="0" strike="noStrike" spc="-1" dirty="0">
              <a:latin typeface="Arial"/>
            </a:endParaRPr>
          </a:p>
          <a:p>
            <a:pPr>
              <a:lnSpc>
                <a:spcPct val="100000"/>
              </a:lnSpc>
            </a:pPr>
            <a:endParaRPr lang="fr-FR" sz="1500" b="0" strike="noStrike" spc="-1" dirty="0">
              <a:latin typeface="Arial"/>
            </a:endParaRPr>
          </a:p>
          <a:p>
            <a:pPr marL="285840" indent="-285120">
              <a:lnSpc>
                <a:spcPct val="100000"/>
              </a:lnSpc>
              <a:spcBef>
                <a:spcPts val="1001"/>
              </a:spcBef>
              <a:buClr>
                <a:srgbClr val="FF6E6E"/>
              </a:buClr>
              <a:buFont typeface="Verdana"/>
              <a:buChar char="●"/>
            </a:pPr>
            <a:r>
              <a:rPr lang="fr-FR" sz="1500" b="0" strike="noStrike" spc="-1" dirty="0">
                <a:solidFill>
                  <a:srgbClr val="000000"/>
                </a:solidFill>
                <a:latin typeface="Source Sans Pro"/>
                <a:ea typeface="Source Sans Pro"/>
              </a:rPr>
              <a:t>Direction de la rédaction</a:t>
            </a:r>
            <a:endParaRPr lang="fr-FR" sz="1500" b="0" strike="noStrike" spc="-1" dirty="0">
              <a:latin typeface="Arial"/>
            </a:endParaRPr>
          </a:p>
          <a:p>
            <a:pPr>
              <a:lnSpc>
                <a:spcPct val="100000"/>
              </a:lnSpc>
              <a:spcBef>
                <a:spcPts val="1001"/>
              </a:spcBef>
            </a:pPr>
            <a:endParaRPr lang="fr-FR" sz="1500" b="0" strike="noStrike" spc="-1" dirty="0">
              <a:latin typeface="Arial"/>
            </a:endParaRPr>
          </a:p>
        </p:txBody>
      </p:sp>
      <p:sp>
        <p:nvSpPr>
          <p:cNvPr id="172" name="CustomShape 4"/>
          <p:cNvSpPr/>
          <p:nvPr/>
        </p:nvSpPr>
        <p:spPr>
          <a:xfrm>
            <a:off x="609480" y="6310800"/>
            <a:ext cx="3981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fld id="{9ED7B127-B731-4DDA-A73D-26F33429061D}" type="slidenum">
              <a:rPr lang="fr-FR" sz="1400" b="0" strike="noStrike" spc="-1">
                <a:solidFill>
                  <a:srgbClr val="000000"/>
                </a:solidFill>
                <a:latin typeface="Source Sans Pro Black"/>
              </a:rPr>
              <a:t>6</a:t>
            </a:fld>
            <a:endParaRPr lang="fr-FR" sz="1400" b="0" strike="noStrike" spc="-1">
              <a:latin typeface="Arial"/>
            </a:endParaRPr>
          </a:p>
        </p:txBody>
      </p:sp>
      <p:sp>
        <p:nvSpPr>
          <p:cNvPr id="173" name="CustomShape 5"/>
          <p:cNvSpPr/>
          <p:nvPr/>
        </p:nvSpPr>
        <p:spPr>
          <a:xfrm>
            <a:off x="1026360" y="6321240"/>
            <a:ext cx="3076560" cy="364320"/>
          </a:xfrm>
          <a:prstGeom prst="rect">
            <a:avLst/>
          </a:prstGeom>
          <a:noFill/>
          <a:ln>
            <a:noFill/>
          </a:ln>
        </p:spPr>
        <p:style>
          <a:lnRef idx="0">
            <a:scrgbClr r="0" g="0" b="0"/>
          </a:lnRef>
          <a:fillRef idx="0">
            <a:scrgbClr r="0" g="0" b="0"/>
          </a:fillRef>
          <a:effectRef idx="0">
            <a:scrgbClr r="0" g="0" b="0"/>
          </a:effectRef>
          <a:fontRef idx="minor"/>
        </p:style>
        <p:txBody>
          <a:bodyPr lIns="90000" tIns="0" rIns="0" bIns="0" anchor="ctr"/>
          <a:lstStyle/>
          <a:p>
            <a:pPr>
              <a:lnSpc>
                <a:spcPct val="100000"/>
              </a:lnSpc>
            </a:pPr>
            <a:r>
              <a:rPr lang="fr-FR" sz="1150" b="0" strike="noStrike" spc="-1">
                <a:solidFill>
                  <a:srgbClr val="000000"/>
                </a:solidFill>
                <a:latin typeface="Source Sans Pro Light"/>
              </a:rPr>
              <a:t>Présentation Bourse MENA</a:t>
            </a:r>
            <a:endParaRPr lang="fr-FR" sz="1150" b="0" strike="noStrike" spc="-1">
              <a:latin typeface="Arial"/>
            </a:endParaRPr>
          </a:p>
        </p:txBody>
      </p:sp>
      <p:pic>
        <p:nvPicPr>
          <p:cNvPr id="174" name="Image 55"/>
          <p:cNvPicPr/>
          <p:nvPr/>
        </p:nvPicPr>
        <p:blipFill>
          <a:blip r:embed="rId2"/>
          <a:stretch/>
        </p:blipFill>
        <p:spPr>
          <a:xfrm>
            <a:off x="10731600" y="6192360"/>
            <a:ext cx="1117800" cy="591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591480" y="5832000"/>
            <a:ext cx="2831760" cy="545760"/>
          </a:xfrm>
          <a:prstGeom prst="rect">
            <a:avLst/>
          </a:prstGeom>
          <a:solidFill>
            <a:srgbClr val="325AFF"/>
          </a:solidFill>
          <a:ln w="12600">
            <a:noFill/>
          </a:ln>
        </p:spPr>
        <p:style>
          <a:lnRef idx="0">
            <a:scrgbClr r="0" g="0" b="0"/>
          </a:lnRef>
          <a:fillRef idx="0">
            <a:scrgbClr r="0" g="0" b="0"/>
          </a:fillRef>
          <a:effectRef idx="0">
            <a:scrgbClr r="0" g="0" b="0"/>
          </a:effectRef>
          <a:fontRef idx="minor"/>
        </p:style>
      </p:sp>
      <p:pic>
        <p:nvPicPr>
          <p:cNvPr id="182" name="Image 3"/>
          <p:cNvPicPr/>
          <p:nvPr/>
        </p:nvPicPr>
        <p:blipFill>
          <a:blip r:embed="rId2"/>
          <a:stretch/>
        </p:blipFill>
        <p:spPr>
          <a:xfrm>
            <a:off x="596520" y="5779800"/>
            <a:ext cx="2814480" cy="599400"/>
          </a:xfrm>
          <a:prstGeom prst="rect">
            <a:avLst/>
          </a:prstGeom>
          <a:ln>
            <a:noFill/>
          </a:ln>
        </p:spPr>
      </p:pic>
      <p:sp>
        <p:nvSpPr>
          <p:cNvPr id="183" name="CustomShape 2"/>
          <p:cNvSpPr/>
          <p:nvPr/>
        </p:nvSpPr>
        <p:spPr>
          <a:xfrm>
            <a:off x="10685160" y="5775480"/>
            <a:ext cx="919440" cy="919440"/>
          </a:xfrm>
          <a:prstGeom prst="rect">
            <a:avLst/>
          </a:prstGeom>
          <a:solidFill>
            <a:srgbClr val="325AFF"/>
          </a:solidFill>
          <a:ln w="12600">
            <a:noFill/>
          </a:ln>
        </p:spPr>
        <p:style>
          <a:lnRef idx="0">
            <a:scrgbClr r="0" g="0" b="0"/>
          </a:lnRef>
          <a:fillRef idx="0">
            <a:scrgbClr r="0" g="0" b="0"/>
          </a:fillRef>
          <a:effectRef idx="0">
            <a:scrgbClr r="0" g="0" b="0"/>
          </a:effectRef>
          <a:fontRef idx="minor"/>
        </p:style>
      </p:sp>
      <p:sp>
        <p:nvSpPr>
          <p:cNvPr id="184" name="CustomShape 3"/>
          <p:cNvSpPr/>
          <p:nvPr/>
        </p:nvSpPr>
        <p:spPr>
          <a:xfrm>
            <a:off x="7887240" y="2576160"/>
            <a:ext cx="2037960" cy="297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900" b="1" strike="noStrike" spc="-1">
                <a:solidFill>
                  <a:srgbClr val="FFFFFF"/>
                </a:solidFill>
                <a:latin typeface="Source Sans Pro Light"/>
                <a:ea typeface="DejaVu Sans"/>
              </a:rPr>
              <a:t>Siège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13, place de la Bourse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CS 40212</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75086 Paris Cedex 02</a:t>
            </a:r>
            <a:br/>
            <a:r>
              <a:rPr lang="fr-FR" sz="900" b="0" strike="noStrike" spc="-1">
                <a:solidFill>
                  <a:srgbClr val="FFFFFF"/>
                </a:solidFill>
                <a:latin typeface="Source Sans Pro Light"/>
                <a:ea typeface="Source Sans Pro Light"/>
              </a:rPr>
              <a:t>France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+33(0)1 40 41 46 46</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Amérique du Nord</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Southern Railway Building</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1500 K Street, NW Suite 600</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20005 Washington DC</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Etats-Unis</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 (202) 289 0700</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Amérique latine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Edificio Plaza Mayor</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Plaza Independencia 831</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Ofs 701/704</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11100 Montevideo</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Uruguay</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+598 (2) 900 5095</a:t>
            </a:r>
            <a:endParaRPr lang="fr-FR" sz="900" b="0" strike="noStrike" spc="-1">
              <a:latin typeface="Arial"/>
            </a:endParaRPr>
          </a:p>
        </p:txBody>
      </p:sp>
      <p:sp>
        <p:nvSpPr>
          <p:cNvPr id="185" name="CustomShape 4"/>
          <p:cNvSpPr/>
          <p:nvPr/>
        </p:nvSpPr>
        <p:spPr>
          <a:xfrm>
            <a:off x="9914760" y="2576160"/>
            <a:ext cx="1951560" cy="28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900" b="1" strike="noStrike" spc="-1">
                <a:solidFill>
                  <a:srgbClr val="FFFFFF"/>
                </a:solidFill>
                <a:latin typeface="Source Sans Pro Light"/>
                <a:ea typeface="DejaVu Sans"/>
              </a:rPr>
              <a:t>Europe-Afrique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13, place de la Bourse</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CS 40212</a:t>
            </a:r>
            <a:endParaRPr lang="fr-FR" sz="900" b="0" strike="noStrike" spc="-1">
              <a:latin typeface="Arial"/>
            </a:endParaRPr>
          </a:p>
          <a:p>
            <a:pPr>
              <a:lnSpc>
                <a:spcPct val="100000"/>
              </a:lnSpc>
            </a:pPr>
            <a:r>
              <a:rPr lang="fr-FR" sz="900" b="0" strike="noStrike" spc="-1">
                <a:solidFill>
                  <a:srgbClr val="FFFFFF"/>
                </a:solidFill>
                <a:latin typeface="Source Sans Pro Light"/>
                <a:ea typeface="DejaVu Sans"/>
              </a:rPr>
              <a:t>75086 Paris Cedex 02</a:t>
            </a:r>
            <a:br/>
            <a:r>
              <a:rPr lang="fr-FR" sz="900" b="0" strike="noStrike" spc="-1">
                <a:solidFill>
                  <a:srgbClr val="FFFFFF"/>
                </a:solidFill>
                <a:latin typeface="Source Sans Pro Light"/>
                <a:ea typeface="Source Sans Pro Light"/>
              </a:rPr>
              <a:t>France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+33(0)1 40 41 73 38</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Asie-Pacifique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6201 Central Plaza</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18 Harbour Road</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Wanchai</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Hong Kong (Chine)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+852 2829 6200</a:t>
            </a:r>
            <a:endParaRPr lang="fr-FR" sz="900" b="0" strike="noStrike" spc="-1">
              <a:latin typeface="Arial"/>
            </a:endParaRPr>
          </a:p>
          <a:p>
            <a:pPr>
              <a:lnSpc>
                <a:spcPct val="100000"/>
              </a:lnSpc>
            </a:pPr>
            <a:endParaRPr lang="fr-FR" sz="900" b="0" strike="noStrike" spc="-1">
              <a:latin typeface="Arial"/>
            </a:endParaRPr>
          </a:p>
          <a:p>
            <a:pPr>
              <a:lnSpc>
                <a:spcPct val="100000"/>
              </a:lnSpc>
            </a:pPr>
            <a:r>
              <a:rPr lang="fr-FR" sz="900" b="1" strike="noStrike" spc="-1">
                <a:solidFill>
                  <a:srgbClr val="FFFFFF"/>
                </a:solidFill>
                <a:latin typeface="Source Sans Pro Light"/>
                <a:ea typeface="Source Sans Pro Light"/>
              </a:rPr>
              <a:t>Moyen-Orient</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27, Pindarou Street ; 2nd Floor</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P.O. Box 27242</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1643 Nicosie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Chypre</a:t>
            </a:r>
            <a:endParaRPr lang="fr-FR" sz="900" b="0" strike="noStrike" spc="-1">
              <a:latin typeface="Arial"/>
            </a:endParaRPr>
          </a:p>
          <a:p>
            <a:pPr>
              <a:lnSpc>
                <a:spcPct val="100000"/>
              </a:lnSpc>
            </a:pPr>
            <a:r>
              <a:rPr lang="fr-FR" sz="900" b="0" strike="noStrike" spc="-1">
                <a:solidFill>
                  <a:srgbClr val="FFFFFF"/>
                </a:solidFill>
                <a:latin typeface="Source Sans Pro Light"/>
                <a:ea typeface="Source Sans Pro Light"/>
              </a:rPr>
              <a:t>+357 (22) 391 391</a:t>
            </a:r>
            <a:endParaRPr lang="fr-FR" sz="9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780</Words>
  <Application>Microsoft Office PowerPoint</Application>
  <PresentationFormat>Grand écran</PresentationFormat>
  <Paragraphs>109</Paragraphs>
  <Slides>7</Slides>
  <Notes>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7</vt:i4>
      </vt:variant>
    </vt:vector>
  </HeadingPairs>
  <TitlesOfParts>
    <vt:vector size="18" baseType="lpstr">
      <vt:lpstr>Arial</vt:lpstr>
      <vt:lpstr>Calibri</vt:lpstr>
      <vt:lpstr>Source Sans Pro</vt:lpstr>
      <vt:lpstr>Source Sans Pro Black</vt:lpstr>
      <vt:lpstr>Source Sans Pro Light</vt:lpstr>
      <vt:lpstr>Symbol</vt:lpstr>
      <vt:lpstr>Verdana</vt:lpstr>
      <vt:lpstr>Wingdings</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Quentin Gaildry</dc:creator>
  <dc:description/>
  <cp:lastModifiedBy>Joelle Riachi</cp:lastModifiedBy>
  <cp:revision>47</cp:revision>
  <dcterms:created xsi:type="dcterms:W3CDTF">2019-12-13T09:44:27Z</dcterms:created>
  <dcterms:modified xsi:type="dcterms:W3CDTF">2023-02-06T08:36:24Z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